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53"/>
  </p:notesMasterIdLst>
  <p:sldIdLst>
    <p:sldId id="257" r:id="rId5"/>
    <p:sldId id="373" r:id="rId6"/>
    <p:sldId id="258" r:id="rId7"/>
    <p:sldId id="259" r:id="rId8"/>
    <p:sldId id="393" r:id="rId9"/>
    <p:sldId id="392" r:id="rId10"/>
    <p:sldId id="333" r:id="rId11"/>
    <p:sldId id="381" r:id="rId12"/>
    <p:sldId id="268" r:id="rId13"/>
    <p:sldId id="303" r:id="rId14"/>
    <p:sldId id="302" r:id="rId15"/>
    <p:sldId id="304" r:id="rId16"/>
    <p:sldId id="305" r:id="rId17"/>
    <p:sldId id="306" r:id="rId18"/>
    <p:sldId id="391" r:id="rId19"/>
    <p:sldId id="308" r:id="rId20"/>
    <p:sldId id="375" r:id="rId21"/>
    <p:sldId id="314" r:id="rId22"/>
    <p:sldId id="332" r:id="rId23"/>
    <p:sldId id="376" r:id="rId24"/>
    <p:sldId id="382" r:id="rId25"/>
    <p:sldId id="310" r:id="rId26"/>
    <p:sldId id="311" r:id="rId27"/>
    <p:sldId id="312" r:id="rId28"/>
    <p:sldId id="377" r:id="rId29"/>
    <p:sldId id="378" r:id="rId30"/>
    <p:sldId id="317" r:id="rId31"/>
    <p:sldId id="379" r:id="rId32"/>
    <p:sldId id="279" r:id="rId33"/>
    <p:sldId id="318" r:id="rId34"/>
    <p:sldId id="380" r:id="rId35"/>
    <p:sldId id="320" r:id="rId36"/>
    <p:sldId id="321" r:id="rId37"/>
    <p:sldId id="322" r:id="rId38"/>
    <p:sldId id="323" r:id="rId39"/>
    <p:sldId id="384" r:id="rId40"/>
    <p:sldId id="385" r:id="rId41"/>
    <p:sldId id="386" r:id="rId42"/>
    <p:sldId id="387" r:id="rId43"/>
    <p:sldId id="388" r:id="rId44"/>
    <p:sldId id="389" r:id="rId45"/>
    <p:sldId id="390" r:id="rId46"/>
    <p:sldId id="324" r:id="rId47"/>
    <p:sldId id="326" r:id="rId48"/>
    <p:sldId id="325" r:id="rId49"/>
    <p:sldId id="327" r:id="rId50"/>
    <p:sldId id="328" r:id="rId51"/>
    <p:sldId id="262" r:id="rId52"/>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6" clrIdx="0">
    <p:extLst>
      <p:ext uri="{19B8F6BF-5375-455C-9EA6-DF929625EA0E}">
        <p15:presenceInfo xmlns:p15="http://schemas.microsoft.com/office/powerpoint/2012/main" userId="S::urn:spo:anon#3cc771c9bdedd5f744e1d9b6a4f22219bcefde67ccd0182578fff494321f8a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1C5"/>
    <a:srgbClr val="BAC5C8"/>
    <a:srgbClr val="0055B8"/>
    <a:srgbClr val="AEC9CA"/>
    <a:srgbClr val="EE8C1F"/>
    <a:srgbClr val="7FBA48"/>
    <a:srgbClr val="E88715"/>
    <a:srgbClr val="E6931C"/>
    <a:srgbClr val="E67D16"/>
    <a:srgbClr val="5CBB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2D9C3-5251-487B-D6EE-E38800C5614E}" v="1" dt="2021-01-14T17:14:16.078"/>
    <p1510:client id="{A8C34596-285A-7323-270E-FACE6EC8BADF}" v="229" dt="2021-01-12T22:27:22.772"/>
    <p1510:client id="{C7CF9104-47A0-5955-AD5A-AA8BF74FEC72}" v="4" dt="2021-01-14T00:22:12.052"/>
    <p1510:client id="{E4871916-2F77-4C0B-9B4A-8183A9A1BD18}" v="5" dt="2021-01-13T22:08:52.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6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FAC0F-EAD1-D143-90B4-B19239AC8D8F}"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31FF0-1271-0547-879F-4BE1B85E6152}" type="slidenum">
              <a:rPr lang="en-US" smtClean="0"/>
              <a:t>‹#›</a:t>
            </a:fld>
            <a:endParaRPr lang="en-US"/>
          </a:p>
        </p:txBody>
      </p:sp>
    </p:spTree>
    <p:extLst>
      <p:ext uri="{BB962C8B-B14F-4D97-AF65-F5344CB8AC3E}">
        <p14:creationId xmlns:p14="http://schemas.microsoft.com/office/powerpoint/2010/main" val="1098752390"/>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7"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3"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7"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eriod"/>
            </a:pPr>
            <a:endParaRPr lang="en-US"/>
          </a:p>
        </p:txBody>
      </p:sp>
      <p:sp>
        <p:nvSpPr>
          <p:cNvPr id="4" name="Slide Number Placeholder 3"/>
          <p:cNvSpPr>
            <a:spLocks noGrp="1"/>
          </p:cNvSpPr>
          <p:nvPr>
            <p:ph type="sldNum" sz="quarter" idx="10"/>
          </p:nvPr>
        </p:nvSpPr>
        <p:spPr/>
        <p:txBody>
          <a:bodyPr/>
          <a:lstStyle/>
          <a:p>
            <a:fld id="{B7731FF0-1271-0547-879F-4BE1B85E6152}" type="slidenum">
              <a:rPr lang="en-US" smtClean="0"/>
              <a:t>1</a:t>
            </a:fld>
            <a:endParaRPr lang="en-US"/>
          </a:p>
        </p:txBody>
      </p:sp>
    </p:spTree>
    <p:extLst>
      <p:ext uri="{BB962C8B-B14F-4D97-AF65-F5344CB8AC3E}">
        <p14:creationId xmlns:p14="http://schemas.microsoft.com/office/powerpoint/2010/main" val="2809449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Removing duplicates, standardizing, correcting errors, finding records with missing info, using exceptions reports</a:t>
            </a:r>
          </a:p>
          <a:p>
            <a:endParaRPr lang="en-US"/>
          </a:p>
          <a:p>
            <a:r>
              <a:rPr lang="en-US"/>
              <a:t>Search for inactive</a:t>
            </a:r>
            <a:r>
              <a:rPr lang="en-US" baseline="0"/>
              <a:t> people who haven’t given in 5 years, mark them inactive/suppress.</a:t>
            </a:r>
            <a:endParaRPr lang="en-US" baseline="0">
              <a:cs typeface="Calibri"/>
            </a:endParaRPr>
          </a:p>
          <a:p>
            <a:r>
              <a:rPr lang="en-US" baseline="0"/>
              <a:t>Look for things like missing zip or email</a:t>
            </a:r>
            <a:endParaRPr lang="en-US" baseline="0">
              <a:cs typeface="Calibri"/>
            </a:endParaRPr>
          </a:p>
          <a:p>
            <a:r>
              <a:rPr lang="en-US" baseline="0"/>
              <a:t>Projects with no invoices</a:t>
            </a:r>
            <a:endParaRPr lang="en-US" baseline="0">
              <a:cs typeface="Calibri"/>
            </a:endParaRPr>
          </a:p>
          <a:p>
            <a:r>
              <a:rPr lang="en-US" baseline="0"/>
              <a:t>Proposal status submitted, no file attached</a:t>
            </a:r>
            <a:endParaRPr lang="en-US" baseline="0">
              <a:cs typeface="Calibri"/>
            </a:endParaRPr>
          </a:p>
          <a:p>
            <a:r>
              <a:rPr lang="en-US" baseline="0"/>
              <a:t>Tasks not marked completed</a:t>
            </a:r>
            <a:endParaRPr lang="en-US" baseline="0">
              <a:cs typeface="Calibri"/>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13</a:t>
            </a:fld>
            <a:endParaRPr lang="en-US"/>
          </a:p>
        </p:txBody>
      </p:sp>
    </p:spTree>
    <p:extLst>
      <p:ext uri="{BB962C8B-B14F-4D97-AF65-F5344CB8AC3E}">
        <p14:creationId xmlns:p14="http://schemas.microsoft.com/office/powerpoint/2010/main" val="1113186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not be staff.)</a:t>
            </a:r>
            <a:endParaRPr lang="en-US" baseline="0"/>
          </a:p>
          <a:p>
            <a:r>
              <a:rPr lang="en-US" baseline="0"/>
              <a:t>Carrot and stick</a:t>
            </a:r>
            <a:endParaRPr lang="en-US" baseline="0">
              <a:cs typeface="Calibri"/>
            </a:endParaRPr>
          </a:p>
          <a:p>
            <a:r>
              <a:rPr lang="en-US" baseline="0"/>
              <a:t>Get all of your data into the same place, out of spreadsheets</a:t>
            </a:r>
            <a:endParaRPr lang="en-US" baseline="0">
              <a:cs typeface="Calibri"/>
            </a:endParaRPr>
          </a:p>
          <a:p>
            <a:r>
              <a:rPr lang="en-US" baseline="0"/>
              <a:t>Don’t be a perfectionist</a:t>
            </a:r>
            <a:endParaRPr lang="en-US" baseline="0">
              <a:cs typeface="Calibri"/>
            </a:endParaRPr>
          </a:p>
          <a:p>
            <a:endParaRPr lang="en-US" baseline="0"/>
          </a:p>
          <a:p>
            <a:r>
              <a:rPr lang="en-US" i="1" baseline="0"/>
              <a:t>Sarah inherited 35,000 5x7 cards alphabetized by name of person in whose honor/memory the gifts were given, had to just move forward, not worth entering those.</a:t>
            </a:r>
            <a:endParaRPr lang="en-US" i="1">
              <a:cs typeface="Calibri"/>
            </a:endParaRPr>
          </a:p>
          <a:p>
            <a:endParaRPr lang="en-US"/>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14</a:t>
            </a:fld>
            <a:endParaRPr lang="en-US"/>
          </a:p>
        </p:txBody>
      </p:sp>
    </p:spTree>
    <p:extLst>
      <p:ext uri="{BB962C8B-B14F-4D97-AF65-F5344CB8AC3E}">
        <p14:creationId xmlns:p14="http://schemas.microsoft.com/office/powerpoint/2010/main" val="3288429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731FF0-1271-0547-879F-4BE1B85E6152}" type="slidenum">
              <a:rPr lang="en-US" smtClean="0"/>
              <a:t>15</a:t>
            </a:fld>
            <a:endParaRPr lang="en-US"/>
          </a:p>
        </p:txBody>
      </p:sp>
    </p:spTree>
    <p:extLst>
      <p:ext uri="{BB962C8B-B14F-4D97-AF65-F5344CB8AC3E}">
        <p14:creationId xmlns:p14="http://schemas.microsoft.com/office/powerpoint/2010/main" val="346048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Advantages</a:t>
            </a:r>
            <a:r>
              <a:rPr lang="en-US" baseline="0"/>
              <a:t> of list enhancement…</a:t>
            </a:r>
            <a:endParaRPr lang="en-US"/>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16</a:t>
            </a:fld>
            <a:endParaRPr lang="en-US"/>
          </a:p>
        </p:txBody>
      </p:sp>
    </p:spTree>
    <p:extLst>
      <p:ext uri="{BB962C8B-B14F-4D97-AF65-F5344CB8AC3E}">
        <p14:creationId xmlns:p14="http://schemas.microsoft.com/office/powerpoint/2010/main" val="876507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Look at what is integrated with</a:t>
            </a:r>
            <a:r>
              <a:rPr lang="en-US" baseline="0"/>
              <a:t> your DMS</a:t>
            </a:r>
            <a:endParaRPr lang="en-US"/>
          </a:p>
          <a:p>
            <a:pPr marL="171450" indent="-171450">
              <a:buFont typeface="Arial"/>
              <a:buChar char="•"/>
            </a:pPr>
            <a:r>
              <a:rPr lang="en-US" baseline="0"/>
              <a:t>Truly useful wealth data might be expensive, so maybe invest in this if you are doing a capital campaign, but not ongoing.</a:t>
            </a:r>
            <a:endParaRPr lang="en-US" baseline="0">
              <a:cs typeface="Calibri" panose="020F0502020204030204"/>
            </a:endParaRPr>
          </a:p>
          <a:p>
            <a:pPr marL="171450" indent="-171450">
              <a:buFont typeface="Arial"/>
              <a:buChar char="•"/>
            </a:pPr>
            <a:r>
              <a:rPr lang="en-US" baseline="0"/>
              <a:t>Instant Checkmate is an example of a subscription service where you can look up names and get contact info, some wealth info, company connections. Around $35/month (check on this).</a:t>
            </a:r>
            <a:endParaRPr lang="en-US" baseline="0">
              <a:cs typeface="Calibri" panose="020F0502020204030204"/>
            </a:endParaRPr>
          </a:p>
          <a:p>
            <a:pPr marL="171450" indent="-171450">
              <a:buFont typeface="Arial"/>
              <a:buChar char="•"/>
            </a:pPr>
            <a:r>
              <a:rPr lang="en-US" baseline="0" err="1"/>
              <a:t>iWave</a:t>
            </a:r>
            <a:r>
              <a:rPr lang="en-US" baseline="0"/>
              <a:t> and Wealth Engine are two that are more robust on-demand tools for wealth screening plus prospect research.</a:t>
            </a:r>
            <a:endParaRPr lang="en-US" baseline="0">
              <a:cs typeface="Calibri" panose="020F0502020204030204"/>
            </a:endParaRPr>
          </a:p>
          <a:p>
            <a:pPr marL="171450" indent="-171450">
              <a:buFont typeface="Arial"/>
              <a:buChar char="•"/>
            </a:pPr>
            <a:r>
              <a:rPr lang="en-US" baseline="0"/>
              <a:t>Don’t expect to find a million dollar donor, but maybe a few with capacity you didn’t know about. And don’t ignore the people who give a small amount consistently—they could be prospects for an estate gift.</a:t>
            </a:r>
            <a:endParaRPr lang="en-US" baseline="0">
              <a:cs typeface="Calibri" panose="020F0502020204030204"/>
            </a:endParaRPr>
          </a:p>
          <a:p>
            <a:pPr marL="171450" indent="-171450">
              <a:buFont typeface="Arial"/>
              <a:buChar char="•"/>
            </a:pPr>
            <a:r>
              <a:rPr lang="en-US" baseline="0"/>
              <a:t>Taking someone out for coffee will sometimes yield more useful data than any wealth screen could.</a:t>
            </a:r>
            <a:endParaRPr lang="en-US" baseline="0">
              <a:cs typeface="Calibri" panose="020F0502020204030204"/>
            </a:endParaRPr>
          </a:p>
          <a:p>
            <a:pPr marL="171450" indent="-171450">
              <a:buFont typeface="Arial"/>
              <a:buChar char="•"/>
            </a:pPr>
            <a:r>
              <a:rPr lang="en-US" baseline="0"/>
              <a:t>Use this to sift donors, bring higher potential to top, then can further investigate those top potentials. You could hire a contractor, at the beginning of a major campaign, to do some deeper research on a few donors that had sifted to the top during wealth screening. Confirm hunches, give confidence to staff &amp; volunteer solicitors.</a:t>
            </a:r>
            <a:endParaRPr lang="en-US">
              <a:cs typeface="Calibri" panose="020F0502020204030204"/>
            </a:endParaRP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17</a:t>
            </a:fld>
            <a:endParaRPr lang="en-US"/>
          </a:p>
        </p:txBody>
      </p:sp>
    </p:spTree>
    <p:extLst>
      <p:ext uri="{BB962C8B-B14F-4D97-AF65-F5344CB8AC3E}">
        <p14:creationId xmlns:p14="http://schemas.microsoft.com/office/powerpoint/2010/main" val="261909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Melissa</a:t>
            </a:r>
            <a:r>
              <a:rPr lang="en-US" baseline="0"/>
              <a:t>.com has an affordable and reputable service for adding emails to an address list, or reverse append i.e. adding full names and postal address to an email list. They can also do social IDs and profile URLs.</a:t>
            </a:r>
            <a:endParaRPr lang="en-US"/>
          </a:p>
          <a:p>
            <a:pPr marL="171450" indent="-171450">
              <a:buFont typeface="Arial"/>
              <a:buChar char="•"/>
            </a:pPr>
            <a:r>
              <a:rPr lang="en-US" baseline="0"/>
              <a:t>Invitations/updates moving more online, even with older/traditional donors. Also, print sometimes seen by donors as waste of organizational money and non-eco-friendly.</a:t>
            </a:r>
            <a:r>
              <a:rPr lang="en-US"/>
              <a:t> </a:t>
            </a:r>
          </a:p>
          <a:p>
            <a:pPr marL="171450" indent="-171450">
              <a:buFont typeface="Arial"/>
              <a:buChar char="•"/>
            </a:pPr>
            <a:r>
              <a:rPr lang="en-US">
                <a:cs typeface="Calibri" panose="020F0502020204030204"/>
              </a:rPr>
              <a:t>But I do want to emphasize the opt-in piece of this. You don't want to add people to your email list without their permission, so make sure you have them opt in to receive emails from you.</a:t>
            </a:r>
          </a:p>
          <a:p>
            <a:pPr marL="456565" lvl="1" indent="-171450">
              <a:buFont typeface="Arial"/>
              <a:buChar char="•"/>
            </a:pPr>
            <a:r>
              <a:rPr lang="en-US">
                <a:cs typeface="Calibri" panose="020F0502020204030204"/>
              </a:rPr>
              <a:t>Make sure you're in compliance with the CAN-SPAM Act. You have to give people the ability to opt out immediately.</a:t>
            </a:r>
            <a:endParaRPr lang="en-US" baseline="0">
              <a:cs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US" baseline="0">
              <a:cs typeface="Calibri" panose="020F0502020204030204"/>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18</a:t>
            </a:fld>
            <a:endParaRPr lang="en-US"/>
          </a:p>
        </p:txBody>
      </p:sp>
    </p:spTree>
    <p:extLst>
      <p:ext uri="{BB962C8B-B14F-4D97-AF65-F5344CB8AC3E}">
        <p14:creationId xmlns:p14="http://schemas.microsoft.com/office/powerpoint/2010/main" val="2167540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19</a:t>
            </a:fld>
            <a:endParaRPr lang="en-US"/>
          </a:p>
        </p:txBody>
      </p:sp>
    </p:spTree>
    <p:extLst>
      <p:ext uri="{BB962C8B-B14F-4D97-AF65-F5344CB8AC3E}">
        <p14:creationId xmlns:p14="http://schemas.microsoft.com/office/powerpoint/2010/main" val="967940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This</a:t>
            </a:r>
            <a:r>
              <a:rPr lang="en-US" baseline="0"/>
              <a:t> might be more valuable than demographics, depending on your cause. Maybe a commitment to public art is the biggest factor in whether people support your organization, more important than age or income level.</a:t>
            </a:r>
            <a:r>
              <a:rPr lang="en-US"/>
              <a:t> </a:t>
            </a:r>
          </a:p>
          <a:p>
            <a:pPr marL="285750" indent="-285750">
              <a:buFont typeface="Arial"/>
              <a:buChar char="•"/>
            </a:pPr>
            <a:r>
              <a:rPr lang="en-US" baseline="0"/>
              <a:t>You can purchase this kind of data or obtain it online if you have the sophistication to work with it.</a:t>
            </a:r>
            <a:endParaRPr lang="en-US" baseline="0">
              <a:cs typeface="Calibri" panose="020F0502020204030204"/>
            </a:endParaRPr>
          </a:p>
          <a:p>
            <a:pPr marL="285750" indent="-285750">
              <a:buFont typeface="Arial"/>
              <a:buChar char="•"/>
            </a:pPr>
            <a:r>
              <a:rPr lang="en-US"/>
              <a:t>https://infogram.com/blog/free-data-sources/</a:t>
            </a:r>
          </a:p>
          <a:p>
            <a:pPr marL="285750" indent="-285750">
              <a:buFont typeface="Arial"/>
              <a:buChar char="•"/>
            </a:pPr>
            <a:r>
              <a:rPr lang="en-US"/>
              <a:t>If you’re a small shop, maybe just focus on collecting</a:t>
            </a:r>
            <a:r>
              <a:rPr lang="en-US" baseline="0"/>
              <a:t> this info via surveys or click tracking.</a:t>
            </a:r>
            <a:endParaRPr lang="en-US" baseline="0">
              <a:cs typeface="Calibri" panose="020F0502020204030204"/>
            </a:endParaRPr>
          </a:p>
          <a:p>
            <a:endParaRPr lang="en-US" baseline="0"/>
          </a:p>
          <a:p>
            <a:r>
              <a:rPr lang="en-US" i="1" baseline="0"/>
              <a:t>Example : hook and bullet vs tree hugger conservationists</a:t>
            </a:r>
            <a:endParaRPr lang="en-US" i="1">
              <a:cs typeface="Calibri"/>
            </a:endParaRPr>
          </a:p>
          <a:p>
            <a:pPr rtl="0"/>
            <a:endParaRPr lang="en-US" sz="1200" b="0" i="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20</a:t>
            </a:fld>
            <a:endParaRPr lang="en-US"/>
          </a:p>
        </p:txBody>
      </p:sp>
    </p:spTree>
    <p:extLst>
      <p:ext uri="{BB962C8B-B14F-4D97-AF65-F5344CB8AC3E}">
        <p14:creationId xmlns:p14="http://schemas.microsoft.com/office/powerpoint/2010/main" val="1102851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731FF0-1271-0547-879F-4BE1B85E6152}" type="slidenum">
              <a:rPr lang="en-US" smtClean="0"/>
              <a:t>21</a:t>
            </a:fld>
            <a:endParaRPr lang="en-US"/>
          </a:p>
        </p:txBody>
      </p:sp>
    </p:spTree>
    <p:extLst>
      <p:ext uri="{BB962C8B-B14F-4D97-AF65-F5344CB8AC3E}">
        <p14:creationId xmlns:p14="http://schemas.microsoft.com/office/powerpoint/2010/main" val="3520891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Advantages of customization…increased productivity, insight on trends,</a:t>
            </a:r>
            <a:r>
              <a:rPr lang="en-US" baseline="0"/>
              <a:t> metrics more visible, don’t overlook opportunities or tasks</a:t>
            </a:r>
            <a:endParaRPr lang="en-US"/>
          </a:p>
          <a:p>
            <a:pPr marL="171450" indent="-171450">
              <a:buFont typeface="Arial"/>
              <a:buChar char="•"/>
            </a:pPr>
            <a:r>
              <a:rPr lang="en-US">
                <a:cs typeface="Calibri"/>
              </a:rPr>
              <a:t>This is really about making your DMS work for you.</a:t>
            </a:r>
          </a:p>
          <a:p>
            <a:endParaRPr lang="en-US">
              <a:cs typeface="Calibri"/>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22</a:t>
            </a:fld>
            <a:endParaRPr lang="en-US"/>
          </a:p>
        </p:txBody>
      </p:sp>
    </p:spTree>
    <p:extLst>
      <p:ext uri="{BB962C8B-B14F-4D97-AF65-F5344CB8AC3E}">
        <p14:creationId xmlns:p14="http://schemas.microsoft.com/office/powerpoint/2010/main" val="289217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lnSpc>
                <a:spcPts val="1500"/>
              </a:lnSpc>
              <a:spcAft>
                <a:spcPts val="200"/>
              </a:spcAft>
              <a:buFont typeface="Arial,Sans-Serif"/>
              <a:buChar char="•"/>
            </a:pPr>
            <a:endParaRPr lang="en-US"/>
          </a:p>
        </p:txBody>
      </p:sp>
      <p:sp>
        <p:nvSpPr>
          <p:cNvPr id="4" name="Slide Number Placeholder 3"/>
          <p:cNvSpPr>
            <a:spLocks noGrp="1"/>
          </p:cNvSpPr>
          <p:nvPr>
            <p:ph type="sldNum" sz="quarter" idx="10"/>
          </p:nvPr>
        </p:nvSpPr>
        <p:spPr/>
        <p:txBody>
          <a:bodyPr/>
          <a:lstStyle/>
          <a:p>
            <a:fld id="{B7731FF0-1271-0547-879F-4BE1B85E6152}" type="slidenum">
              <a:rPr lang="en-US" smtClean="0"/>
              <a:t>3</a:t>
            </a:fld>
            <a:endParaRPr lang="en-US"/>
          </a:p>
        </p:txBody>
      </p:sp>
    </p:spTree>
    <p:extLst>
      <p:ext uri="{BB962C8B-B14F-4D97-AF65-F5344CB8AC3E}">
        <p14:creationId xmlns:p14="http://schemas.microsoft.com/office/powerpoint/2010/main" val="82979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atin typeface="Gotham-Book"/>
              </a:rPr>
              <a:t>Could you automatically trigger a thank-you message or an alert to your ED?</a:t>
            </a:r>
          </a:p>
          <a:p>
            <a:pPr marL="171450" indent="-171450">
              <a:buFont typeface="Arial"/>
              <a:buChar char="•"/>
            </a:pPr>
            <a:r>
              <a:rPr lang="en-US"/>
              <a:t>For example, LGL [Little Green Light?]</a:t>
            </a:r>
            <a:r>
              <a:rPr lang="en-US" baseline="0"/>
              <a:t> is built to support gift entry workflow. When setting up various campaigns/funds/appeals (which I would highly suggest doing by the time the appeal goes out) you can link an appeal to a campaign and fund. </a:t>
            </a:r>
            <a:endParaRPr lang="en-US"/>
          </a:p>
          <a:p>
            <a:pPr marL="171450" indent="-171450">
              <a:buFont typeface="Arial"/>
              <a:buChar char="•"/>
            </a:pPr>
            <a:r>
              <a:rPr lang="en-US" baseline="0"/>
              <a:t>So when you (or a well-meaning volunteer or VISTA employee) enters a gift from that appeal, it auto-fills the right campaign and fund. </a:t>
            </a:r>
            <a:endParaRPr lang="en-US"/>
          </a:p>
          <a:p>
            <a:pPr marL="171450" indent="-171450">
              <a:buFont typeface="Arial"/>
              <a:buChar char="•"/>
            </a:pPr>
            <a:r>
              <a:rPr lang="en-US" baseline="0"/>
              <a:t>It also directs you to choose the appropriate acknowledgement letter (that you have already created in your database), select any soft credits/links to other constituents, add notes, add documentation, schedule follow-up tasks.</a:t>
            </a:r>
            <a:endParaRPr lang="en-US" baseline="0">
              <a:cs typeface="Calibri" panose="020F0502020204030204"/>
            </a:endParaRPr>
          </a:p>
          <a:p>
            <a:r>
              <a:rPr lang="en-US"/>
              <a:t>- </a:t>
            </a:r>
            <a:r>
              <a:rPr lang="en-US" baseline="0"/>
              <a:t>Other DMS don’t have all the steps built in but some like </a:t>
            </a:r>
            <a:r>
              <a:rPr lang="en-US"/>
              <a:t>Salesforce</a:t>
            </a:r>
            <a:r>
              <a:rPr lang="en-US" baseline="0"/>
              <a:t> give you options to build these or set up special data entry screens</a:t>
            </a:r>
            <a:endParaRPr lang="en-US" baseline="0">
              <a:cs typeface="Calibri"/>
            </a:endParaRPr>
          </a:p>
          <a:p>
            <a:r>
              <a:rPr lang="en-US"/>
              <a:t>- Also think about setting up triggers</a:t>
            </a:r>
            <a:r>
              <a:rPr lang="en-US" baseline="0"/>
              <a:t> e.g. if an online gift of over $250 happens then the ED automatically gets an email message. If This Then That can sometimes do things like this. If you post to Instagram your board chair gets an alert.</a:t>
            </a:r>
            <a:endParaRPr lang="en-US" baseline="0">
              <a:cs typeface="Calibri"/>
            </a:endParaRPr>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23</a:t>
            </a:fld>
            <a:endParaRPr lang="en-US"/>
          </a:p>
        </p:txBody>
      </p:sp>
    </p:spTree>
    <p:extLst>
      <p:ext uri="{BB962C8B-B14F-4D97-AF65-F5344CB8AC3E}">
        <p14:creationId xmlns:p14="http://schemas.microsoft.com/office/powerpoint/2010/main" val="322131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354" rtl="0" eaLnBrk="1" fontAlgn="auto" latinLnBrk="0" hangingPunct="1">
              <a:lnSpc>
                <a:spcPct val="100000"/>
              </a:lnSpc>
              <a:spcBef>
                <a:spcPts val="0"/>
              </a:spcBef>
              <a:spcAft>
                <a:spcPts val="0"/>
              </a:spcAft>
              <a:buClrTx/>
              <a:buSzTx/>
              <a:buFont typeface="Arial"/>
              <a:buChar char="•"/>
              <a:tabLst/>
              <a:defRPr/>
            </a:pPr>
            <a:r>
              <a:rPr lang="en-US" sz="1200">
                <a:latin typeface="Arial"/>
                <a:cs typeface="Arial"/>
              </a:rPr>
              <a:t>Check your settings, you might be able to hide unnecessary items. Bookmark your favorites.</a:t>
            </a:r>
            <a:endParaRPr lang="en-US">
              <a:latin typeface="Arial"/>
              <a:cs typeface="Arial"/>
            </a:endParaRPr>
          </a:p>
          <a:p>
            <a:pPr marL="285750" indent="-285750">
              <a:buFont typeface="Arial"/>
              <a:buChar char="•"/>
            </a:pPr>
            <a:r>
              <a:rPr lang="en-US"/>
              <a:t>Customize for your ED so you don’t have</a:t>
            </a:r>
            <a:r>
              <a:rPr lang="en-US" baseline="0"/>
              <a:t> to keep pulling a certain report for </a:t>
            </a:r>
            <a:r>
              <a:rPr lang="en-US"/>
              <a:t>them,</a:t>
            </a:r>
            <a:r>
              <a:rPr lang="en-US" baseline="0"/>
              <a:t> simplify </a:t>
            </a:r>
            <a:r>
              <a:rPr lang="en-US"/>
              <a:t>their view</a:t>
            </a:r>
            <a:r>
              <a:rPr lang="en-US" baseline="0"/>
              <a:t>. Also protects privacy e.g. hiding credit card info.</a:t>
            </a:r>
            <a:endParaRPr lang="en-US" baseline="0">
              <a:cs typeface="Calibri" panose="020F0502020204030204"/>
            </a:endParaRPr>
          </a:p>
          <a:p>
            <a:pPr marL="285750" indent="-285750">
              <a:buFont typeface="Arial"/>
              <a:buChar char="•"/>
            </a:pPr>
            <a:r>
              <a:rPr lang="en-US" baseline="0"/>
              <a:t>If you don’t use certain fields, e.g. Fax Number, just hide them to avoid confusion and visual clutter.</a:t>
            </a:r>
            <a:endParaRPr lang="en-US" baseline="0">
              <a:cs typeface="Calibri" panose="020F0502020204030204"/>
            </a:endParaRPr>
          </a:p>
          <a:p>
            <a:pPr marL="285750" indent="-285750">
              <a:buFont typeface="Arial"/>
              <a:buChar char="•"/>
            </a:pPr>
            <a:r>
              <a:rPr lang="en-US" baseline="0"/>
              <a:t>You might be able to rearrange things on the screen so frequently used items are at the top.</a:t>
            </a:r>
            <a:endParaRPr lang="en-US" baseline="0">
              <a:cs typeface="Calibri" panose="020F0502020204030204"/>
            </a:endParaRPr>
          </a:p>
          <a:p>
            <a:pPr marL="285750" indent="-285750">
              <a:buFont typeface="Arial"/>
              <a:buChar char="•"/>
            </a:pPr>
            <a:r>
              <a:rPr lang="en-US" baseline="0"/>
              <a:t>Another tip: bookmark favorite records or reports in your browser.</a:t>
            </a:r>
            <a:r>
              <a:rPr lang="en-US"/>
              <a:t> </a:t>
            </a:r>
            <a:endParaRPr lang="en-US" baseline="0">
              <a:cs typeface="Calibri" panose="020F0502020204030204"/>
            </a:endParaRPr>
          </a:p>
          <a:p>
            <a:pPr marL="285750" indent="-285750">
              <a:buFont typeface="Arial"/>
              <a:buChar char="•"/>
            </a:pPr>
            <a:r>
              <a:rPr lang="en-US" baseline="0"/>
              <a:t>Example: </a:t>
            </a:r>
            <a:r>
              <a:rPr lang="en-US"/>
              <a:t>Bookmark</a:t>
            </a:r>
            <a:r>
              <a:rPr lang="en-US" baseline="0"/>
              <a:t> </a:t>
            </a:r>
            <a:r>
              <a:rPr lang="en-US"/>
              <a:t>your</a:t>
            </a:r>
            <a:r>
              <a:rPr lang="en-US" baseline="0"/>
              <a:t> Today’s Tasks list, choose what order the menu items show up in and which ones get hidden, etc.</a:t>
            </a:r>
            <a:endParaRPr lang="en-US" baseline="0">
              <a:cs typeface="Calibri" panose="020F0502020204030204"/>
            </a:endParaRPr>
          </a:p>
          <a:p>
            <a:endParaRPr lang="en-US"/>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24</a:t>
            </a:fld>
            <a:endParaRPr lang="en-US"/>
          </a:p>
        </p:txBody>
      </p:sp>
    </p:spTree>
    <p:extLst>
      <p:ext uri="{BB962C8B-B14F-4D97-AF65-F5344CB8AC3E}">
        <p14:creationId xmlns:p14="http://schemas.microsoft.com/office/powerpoint/2010/main" val="277761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Tickler: Busy person isn’t going to remember to send a cultivation message to Chuck next month, so set it immediately after today’s meeting</a:t>
            </a:r>
            <a:r>
              <a:rPr lang="en-US" baseline="0"/>
              <a:t> with him.</a:t>
            </a:r>
            <a:endParaRPr lang="en-US"/>
          </a:p>
          <a:p>
            <a:pPr marL="171450" indent="-171450">
              <a:buFont typeface="Arial"/>
              <a:buChar char="•"/>
            </a:pPr>
            <a:r>
              <a:rPr lang="en-US" baseline="0"/>
              <a:t>Choose top 10-15 and create an engagement plan. Can use your DMS or your calendar/to do list to do this. Either way, set it and forget it.</a:t>
            </a:r>
            <a:endParaRPr lang="en-US">
              <a:cs typeface="Calibri"/>
            </a:endParaRPr>
          </a:p>
          <a:p>
            <a:pPr marL="171450" indent="-171450">
              <a:buFont typeface="Arial"/>
              <a:buChar char="•"/>
            </a:pPr>
            <a:r>
              <a:rPr lang="en-US" baseline="0"/>
              <a:t>Can also assign tasks to ED, example: 12/10/2019 email Mr. Johnson re: inviting him for coffee to talk about giving us lots of money</a:t>
            </a:r>
            <a:r>
              <a:rPr lang="en-US"/>
              <a:t> </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25</a:t>
            </a:fld>
            <a:endParaRPr lang="en-US"/>
          </a:p>
        </p:txBody>
      </p:sp>
    </p:spTree>
    <p:extLst>
      <p:ext uri="{BB962C8B-B14F-4D97-AF65-F5344CB8AC3E}">
        <p14:creationId xmlns:p14="http://schemas.microsoft.com/office/powerpoint/2010/main" val="2683327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Overall engagement and relationships</a:t>
            </a:r>
          </a:p>
          <a:p>
            <a:r>
              <a:rPr lang="en-US" baseline="0"/>
              <a:t>-I’ve had 35 visits this quarter</a:t>
            </a:r>
            <a:endParaRPr lang="en-US" baseline="0">
              <a:cs typeface="Calibri"/>
            </a:endParaRPr>
          </a:p>
          <a:p>
            <a:r>
              <a:rPr lang="en-US" baseline="0"/>
              <a:t>-50% of our donors also volunteered this year</a:t>
            </a:r>
            <a:endParaRPr lang="en-US" baseline="0">
              <a:cs typeface="Calibri"/>
            </a:endParaRPr>
          </a:p>
          <a:p>
            <a:endParaRPr lang="en-US" baseline="0"/>
          </a:p>
          <a:p>
            <a:r>
              <a:rPr lang="en-US"/>
              <a:t>How much did we raise</a:t>
            </a:r>
            <a:endParaRPr lang="en-US">
              <a:cs typeface="Calibri"/>
            </a:endParaRPr>
          </a:p>
          <a:p>
            <a:r>
              <a:rPr lang="en-US"/>
              <a:t>What activities are working</a:t>
            </a:r>
            <a:endParaRPr lang="en-US">
              <a:cs typeface="Calibri"/>
            </a:endParaRPr>
          </a:p>
          <a:p>
            <a:endParaRPr lang="en-US"/>
          </a:p>
          <a:p>
            <a:endParaRPr lang="en-US" baseline="0">
              <a:cs typeface="Calibri"/>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26</a:t>
            </a:fld>
            <a:endParaRPr lang="en-US"/>
          </a:p>
        </p:txBody>
      </p:sp>
    </p:spTree>
    <p:extLst>
      <p:ext uri="{BB962C8B-B14F-4D97-AF65-F5344CB8AC3E}">
        <p14:creationId xmlns:p14="http://schemas.microsoft.com/office/powerpoint/2010/main" val="1915594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Here's an example of what your dashboard might look like.</a:t>
            </a:r>
          </a:p>
          <a:p>
            <a:pPr marL="171450" indent="-171450">
              <a:buFont typeface="Arial"/>
              <a:buChar char="•"/>
            </a:pPr>
            <a:r>
              <a:rPr lang="en-US">
                <a:cs typeface="Calibri"/>
              </a:rPr>
              <a:t>At a glance, this looks overwhelming – but the goal is to customize it and make it really helpful for you.</a:t>
            </a:r>
          </a:p>
          <a:p>
            <a:pPr marL="171450" indent="-171450">
              <a:buFont typeface="Arial"/>
              <a:buChar char="•"/>
            </a:pPr>
            <a:r>
              <a:rPr lang="en-US"/>
              <a:t>It can take a little bit of time to get it set up, but it's well worth taking an extra hour to make it work well for you. It will save you a lot of time and effort in the long tun.</a:t>
            </a:r>
            <a:endParaRPr lang="en-US">
              <a:cs typeface="Calibri"/>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27</a:t>
            </a:fld>
            <a:endParaRPr lang="en-US"/>
          </a:p>
        </p:txBody>
      </p:sp>
    </p:spTree>
    <p:extLst>
      <p:ext uri="{BB962C8B-B14F-4D97-AF65-F5344CB8AC3E}">
        <p14:creationId xmlns:p14="http://schemas.microsoft.com/office/powerpoint/2010/main" val="2424864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These are just examples. You might want to prioritize all of these, or none of them and something completely different. </a:t>
            </a:r>
          </a:p>
          <a:p>
            <a:endParaRPr lang="en-US">
              <a:cs typeface="Calibri"/>
            </a:endParaRPr>
          </a:p>
        </p:txBody>
      </p:sp>
      <p:sp>
        <p:nvSpPr>
          <p:cNvPr id="4" name="Slide Number Placeholder 3"/>
          <p:cNvSpPr>
            <a:spLocks noGrp="1"/>
          </p:cNvSpPr>
          <p:nvPr>
            <p:ph type="sldNum" sz="quarter" idx="10"/>
          </p:nvPr>
        </p:nvSpPr>
        <p:spPr/>
        <p:txBody>
          <a:bodyPr/>
          <a:lstStyle/>
          <a:p>
            <a:fld id="{32F94BBD-536B-49FE-BC5C-99C8E2BB14C8}" type="slidenum">
              <a:rPr lang="en-US" smtClean="0"/>
              <a:t>28</a:t>
            </a:fld>
            <a:endParaRPr lang="en-US"/>
          </a:p>
        </p:txBody>
      </p:sp>
    </p:spTree>
    <p:extLst>
      <p:ext uri="{BB962C8B-B14F-4D97-AF65-F5344CB8AC3E}">
        <p14:creationId xmlns:p14="http://schemas.microsoft.com/office/powerpoint/2010/main" val="1945377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F94BBD-536B-49FE-BC5C-99C8E2BB14C8}" type="slidenum">
              <a:rPr lang="en-US" smtClean="0"/>
              <a:t>29</a:t>
            </a:fld>
            <a:endParaRPr lang="en-US"/>
          </a:p>
        </p:txBody>
      </p:sp>
    </p:spTree>
    <p:extLst>
      <p:ext uri="{BB962C8B-B14F-4D97-AF65-F5344CB8AC3E}">
        <p14:creationId xmlns:p14="http://schemas.microsoft.com/office/powerpoint/2010/main" val="3442905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400">
              <a:buFont typeface="Arial"/>
              <a:buChar char="•"/>
              <a:defRPr/>
            </a:pPr>
            <a:r>
              <a:rPr lang="en-US"/>
              <a:t>Now, this is the really fun part. Here's where all of your work setting up your DMS and actively managing it can pay off.</a:t>
            </a:r>
          </a:p>
          <a:p>
            <a:pPr marL="171450" indent="-171450" defTabSz="914400">
              <a:buFont typeface="Arial"/>
              <a:buChar char="•"/>
              <a:defRPr/>
            </a:pPr>
            <a:r>
              <a:rPr lang="en-US"/>
              <a:t>Analysis</a:t>
            </a:r>
            <a:r>
              <a:rPr lang="en-US" baseline="0"/>
              <a:t> and segmentation </a:t>
            </a:r>
            <a:r>
              <a:rPr lang="en-US"/>
              <a:t>of your data can really help you optimize your fundraising.</a:t>
            </a:r>
            <a:endParaRPr lang="en-US">
              <a:cs typeface="Calibri" panose="020F0502020204030204"/>
            </a:endParaRPr>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30</a:t>
            </a:fld>
            <a:endParaRPr lang="en-US"/>
          </a:p>
        </p:txBody>
      </p:sp>
    </p:spTree>
    <p:extLst>
      <p:ext uri="{BB962C8B-B14F-4D97-AF65-F5344CB8AC3E}">
        <p14:creationId xmlns:p14="http://schemas.microsoft.com/office/powerpoint/2010/main" val="4127897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LYBNT, SYBNT reports can be really helpful</a:t>
            </a:r>
          </a:p>
          <a:p>
            <a:pPr marL="171450" indent="-171450">
              <a:buFont typeface="Arial"/>
              <a:buChar char="•"/>
            </a:pPr>
            <a:r>
              <a:rPr lang="en-US"/>
              <a:t>This time last</a:t>
            </a:r>
            <a:r>
              <a:rPr lang="en-US" baseline="0"/>
              <a:t> year how much had we raised or how much had individuals given –</a:t>
            </a:r>
            <a:r>
              <a:rPr lang="en-US"/>
              <a:t> </a:t>
            </a:r>
            <a:endParaRPr lang="en-US" baseline="0">
              <a:cs typeface="Calibri" panose="020F0502020204030204"/>
            </a:endParaRPr>
          </a:p>
          <a:p>
            <a:pPr marL="171450" indent="-171450">
              <a:buFont typeface="Arial"/>
              <a:buChar char="•"/>
            </a:pPr>
            <a:r>
              <a:rPr lang="en-US" baseline="0"/>
              <a:t>LYBUNT/SYBUNT reports, including YTD</a:t>
            </a:r>
            <a:endParaRPr lang="en-US" baseline="0">
              <a:cs typeface="Calibri" panose="020F0502020204030204"/>
            </a:endParaRPr>
          </a:p>
          <a:p>
            <a:endParaRPr lang="en-US"/>
          </a:p>
          <a:p>
            <a:r>
              <a:rPr lang="en-US" baseline="0"/>
              <a:t>Percentage of donors who respond to mail, email</a:t>
            </a:r>
            <a:endParaRPr lang="en-US">
              <a:cs typeface="Calibri" panose="020F0502020204030204"/>
            </a:endParaRPr>
          </a:p>
          <a:p>
            <a:r>
              <a:rPr lang="en-US" baseline="0"/>
              <a:t>Average gifts not as useful as gift ranges (scatter plot)</a:t>
            </a:r>
            <a:endParaRPr lang="en-US" baseline="0">
              <a:cs typeface="Calibri" panose="020F0502020204030204"/>
            </a:endParaRPr>
          </a:p>
          <a:p>
            <a:endParaRPr lang="en-US" baseline="0"/>
          </a:p>
          <a:p>
            <a:r>
              <a:rPr lang="en-US" baseline="0"/>
              <a:t>Monthly giving trend – predict when gifts are coming in based on gifts in past years. Then run regular report on gifts expected and not yet received. Makes it easier to follow-up/remind donors to make their annual gift/membership</a:t>
            </a:r>
            <a:endParaRPr lang="en-US" baseline="0">
              <a:cs typeface="Calibri"/>
            </a:endParaRPr>
          </a:p>
          <a:p>
            <a:endParaRPr lang="en-US" baseline="0"/>
          </a:p>
          <a:p>
            <a:r>
              <a:rPr lang="en-US" baseline="0"/>
              <a:t>Donor pyramid</a:t>
            </a:r>
            <a:r>
              <a:rPr lang="en-US"/>
              <a:t> (how many donors give/gave at various levels)</a:t>
            </a:r>
            <a:endParaRPr lang="en-US" baseline="0"/>
          </a:p>
          <a:p>
            <a:r>
              <a:rPr lang="en-US" baseline="0"/>
              <a:t>How many asks did it take to get to $</a:t>
            </a:r>
            <a:r>
              <a:rPr lang="en-US" baseline="0" err="1"/>
              <a:t>xxxx</a:t>
            </a:r>
            <a:r>
              <a:rPr lang="en-US" baseline="0"/>
              <a:t> last year</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31</a:t>
            </a:fld>
            <a:endParaRPr lang="en-US"/>
          </a:p>
        </p:txBody>
      </p:sp>
    </p:spTree>
    <p:extLst>
      <p:ext uri="{BB962C8B-B14F-4D97-AF65-F5344CB8AC3E}">
        <p14:creationId xmlns:p14="http://schemas.microsoft.com/office/powerpoint/2010/main" val="185613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Donor</a:t>
            </a:r>
            <a:r>
              <a:rPr lang="en-US" baseline="0"/>
              <a:t> pyramid – look at which levels are strongest, and use that to prioritize sending another email message vs making calls or visits to higher level donors.</a:t>
            </a:r>
          </a:p>
          <a:p>
            <a:r>
              <a:rPr lang="en-US" baseline="0"/>
              <a:t>Progress toward goals</a:t>
            </a:r>
          </a:p>
          <a:p>
            <a:r>
              <a:rPr lang="en-US" baseline="0"/>
              <a:t>If a mailing flopped, and you are tracking response rates, you will know pretty quickly—so take action right away to correct that.</a:t>
            </a:r>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32</a:t>
            </a:fld>
            <a:endParaRPr lang="en-US"/>
          </a:p>
        </p:txBody>
      </p:sp>
    </p:spTree>
    <p:extLst>
      <p:ext uri="{BB962C8B-B14F-4D97-AF65-F5344CB8AC3E}">
        <p14:creationId xmlns:p14="http://schemas.microsoft.com/office/powerpoint/2010/main" val="182064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deliver on our mission in several ways. Starting on the left, we offer a full-suite of nonprofit technology services including everything from Managed IT Support to Cloud Services to Data Support Services. We also create independent, thoroughly-researched technology resources for the social sector via our </a:t>
            </a:r>
            <a:r>
              <a:rPr lang="en-US" err="1"/>
              <a:t>Idealware</a:t>
            </a:r>
            <a:r>
              <a:rPr lang="en-US"/>
              <a:t> program. Finally, we deliver free IT and Customer experience training to young adults to help them launch their careers, and we operate an affordable coding bootcamp in Las Vegas. All of these services help nonprofits and communities thrive. </a:t>
            </a:r>
          </a:p>
        </p:txBody>
      </p:sp>
      <p:sp>
        <p:nvSpPr>
          <p:cNvPr id="4" name="Slide Number Placeholder 3"/>
          <p:cNvSpPr>
            <a:spLocks noGrp="1"/>
          </p:cNvSpPr>
          <p:nvPr>
            <p:ph type="sldNum" sz="quarter" idx="5"/>
          </p:nvPr>
        </p:nvSpPr>
        <p:spPr/>
        <p:txBody>
          <a:bodyPr/>
          <a:lstStyle/>
          <a:p>
            <a:fld id="{B838343A-117C-4A85-BFC4-113F349D89D3}" type="slidenum">
              <a:rPr lang="en-US" smtClean="0"/>
              <a:t>4</a:t>
            </a:fld>
            <a:endParaRPr lang="en-US"/>
          </a:p>
        </p:txBody>
      </p:sp>
    </p:spTree>
    <p:extLst>
      <p:ext uri="{BB962C8B-B14F-4D97-AF65-F5344CB8AC3E}">
        <p14:creationId xmlns:p14="http://schemas.microsoft.com/office/powerpoint/2010/main" val="2905337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Response rates</a:t>
            </a:r>
          </a:p>
          <a:p>
            <a:r>
              <a:rPr lang="en-US" baseline="0"/>
              <a:t>How many appeals did you send, how many responses, how many were new gifts, </a:t>
            </a:r>
            <a:r>
              <a:rPr lang="en-US" baseline="0" err="1"/>
              <a:t>etc</a:t>
            </a:r>
            <a:endParaRPr lang="en-US" baseline="0"/>
          </a:p>
          <a:p>
            <a:endParaRPr lang="en-US" baseline="0"/>
          </a:p>
          <a:p>
            <a:r>
              <a:rPr lang="en-US" baseline="0"/>
              <a:t>You might need data to justify what you are doing and how you spend your time. Keep up with your contact reports. They don’t have to be fancy, just tracked in a way that you can say  “Dear Board Chair Bob, we had contact with 211 donors/prospects this month.” </a:t>
            </a:r>
          </a:p>
          <a:p>
            <a:endParaRPr lang="en-US" baseline="0"/>
          </a:p>
          <a:p>
            <a:r>
              <a:rPr lang="en-US" baseline="0"/>
              <a:t>Tracking appeals can also help answer these questions: Why do we need to spend more money on technology? Because 42.5% of our contributed revenue come in online. </a:t>
            </a:r>
          </a:p>
          <a:p>
            <a:r>
              <a:rPr lang="en-US" baseline="0"/>
              <a:t>Why are we  not going to mail appeals 6 times a year anymore? Because 4 of them have a negative ROI. (Note: If someone always gives online –for years- and hasn’t responded to a mailing since 2008, it might be time to rethink how much you’re spending to mail stuff to that person. Maybe a “your annual support means a lot to Fluffy the Cat (pictured here) and all of your friends here at Adopt-a-Cat.org” on a postcard rather than the full appeal package (that they’re probably not even opening before recycling it).</a:t>
            </a:r>
          </a:p>
          <a:p>
            <a:endParaRPr lang="en-US" baseline="0"/>
          </a:p>
          <a:p>
            <a:r>
              <a:rPr lang="en-US" baseline="0"/>
              <a:t>For something like a gala, you might get more sophisticated than just tracking total income vs total expense. Set up ways to track how many people were introduced to the organization this way, and whether the average gift of a gala donor is more or less than the average gift from other sources. Are gala donors loyal, repeat donors? Etc.</a:t>
            </a:r>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33</a:t>
            </a:fld>
            <a:endParaRPr lang="en-US"/>
          </a:p>
        </p:txBody>
      </p:sp>
    </p:spTree>
    <p:extLst>
      <p:ext uri="{BB962C8B-B14F-4D97-AF65-F5344CB8AC3E}">
        <p14:creationId xmlns:p14="http://schemas.microsoft.com/office/powerpoint/2010/main" val="1877905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Donors</a:t>
            </a:r>
            <a:r>
              <a:rPr lang="en-US" baseline="0"/>
              <a:t> support you for different reasons, make a different case. Gateway Businesses = tourism, Other businesses = conservation, Other helpful groups: Board members, committed volunteers, social groups (women paddlers, chapter memberships, </a:t>
            </a:r>
            <a:r>
              <a:rPr lang="en-US" baseline="0" err="1"/>
              <a:t>etc</a:t>
            </a:r>
            <a:r>
              <a:rPr lang="en-US" baseline="0"/>
              <a:t>), interests (fishing, hunting, photography, kids, specific subjects) – anything that allows for EASY segmentation.</a:t>
            </a:r>
          </a:p>
          <a:p>
            <a:endParaRPr lang="en-US"/>
          </a:p>
          <a:p>
            <a:r>
              <a:rPr lang="en-US"/>
              <a:t>Gift amount is tricky because the significance of a $100 gift</a:t>
            </a:r>
            <a:r>
              <a:rPr lang="en-US" baseline="0"/>
              <a:t> can vary a lot to individuals.</a:t>
            </a:r>
            <a:endParaRPr lang="en-US" baseline="0">
              <a:cs typeface="Calibri"/>
            </a:endParaRPr>
          </a:p>
          <a:p>
            <a:r>
              <a:rPr lang="en-US" baseline="0"/>
              <a:t>If you are only going to segment one way, do it based on relationship to org, e.g. companies, members, volunteers.</a:t>
            </a:r>
            <a:r>
              <a:rPr lang="en-US"/>
              <a:t> </a:t>
            </a:r>
          </a:p>
          <a:p>
            <a:endParaRPr lang="en-US" baseline="0">
              <a:cs typeface="Calibri"/>
            </a:endParaRPr>
          </a:p>
          <a:p>
            <a:r>
              <a:rPr lang="en-US">
                <a:cs typeface="Calibri" panose="020F0502020204030204"/>
              </a:rPr>
              <a:t>Once you've segmented your list, you can send different segments different messages and/or different asks that are targeted to them, specifically, based on your data. Doing that will make your fundraising more effective. </a:t>
            </a:r>
          </a:p>
          <a:p>
            <a:r>
              <a:rPr lang="en-US">
                <a:cs typeface="Calibri" panose="020F0502020204030204"/>
              </a:rPr>
              <a:t>- For example, say you're an environmental organization that two main programs -- dedicated to educating kids, and one dedicated to educating the public about environmental health. If you have a donor who gave you $5,000 last year and you know is passionate about your children's education program, you wouldn't want to send them an appeal all about environmental health and then have the ask be $250.</a:t>
            </a: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34</a:t>
            </a:fld>
            <a:endParaRPr lang="en-US"/>
          </a:p>
        </p:txBody>
      </p:sp>
    </p:spTree>
    <p:extLst>
      <p:ext uri="{BB962C8B-B14F-4D97-AF65-F5344CB8AC3E}">
        <p14:creationId xmlns:p14="http://schemas.microsoft.com/office/powerpoint/2010/main" val="584873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more than about 1,000 people</a:t>
            </a:r>
            <a:r>
              <a:rPr lang="en-US" baseline="0"/>
              <a:t> it’s worthwhile</a:t>
            </a:r>
          </a:p>
          <a:p>
            <a:r>
              <a:rPr lang="en-US" baseline="0"/>
              <a:t>Simple example: email subject lines, 10% gets version A, 10% gets version B, 80% got the winner. With subject line the winner would be determined by open rate.</a:t>
            </a:r>
          </a:p>
          <a:p>
            <a:r>
              <a:rPr lang="en-US" baseline="0"/>
              <a:t>Doesn’t have to be truly random, just sort them somehow.</a:t>
            </a:r>
          </a:p>
          <a:p>
            <a:endParaRPr lang="en-US" baseline="0"/>
          </a:p>
          <a:p>
            <a:r>
              <a:rPr lang="en-US" baseline="0"/>
              <a:t>Example: Voyageurs NP tested different kids of images. Loon mama w/babies on her back did better than expected. Kids jumping off dock didn’t do as well as expected. Aurora won.</a:t>
            </a:r>
            <a:endParaRPr lang="en-US"/>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35</a:t>
            </a:fld>
            <a:endParaRPr lang="en-US"/>
          </a:p>
        </p:txBody>
      </p:sp>
    </p:spTree>
    <p:extLst>
      <p:ext uri="{BB962C8B-B14F-4D97-AF65-F5344CB8AC3E}">
        <p14:creationId xmlns:p14="http://schemas.microsoft.com/office/powerpoint/2010/main" val="934026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731FF0-1271-0547-879F-4BE1B85E6152}" type="slidenum">
              <a:rPr lang="en-US" smtClean="0"/>
              <a:t>36</a:t>
            </a:fld>
            <a:endParaRPr lang="en-US"/>
          </a:p>
        </p:txBody>
      </p:sp>
    </p:spTree>
    <p:extLst>
      <p:ext uri="{BB962C8B-B14F-4D97-AF65-F5344CB8AC3E}">
        <p14:creationId xmlns:p14="http://schemas.microsoft.com/office/powerpoint/2010/main" val="1542193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On the course page, you'll find a series of worksheets that will help you think through the best way to approach finding a new DMS.</a:t>
            </a:r>
            <a:endParaRPr lang="en-US"/>
          </a:p>
          <a:p>
            <a:pPr marL="171450" indent="-171450">
              <a:buFont typeface="Arial"/>
              <a:buChar char="•"/>
            </a:pPr>
            <a:r>
              <a:rPr lang="en-US">
                <a:cs typeface="Calibri"/>
              </a:rPr>
              <a:t>You really don't want to rush into this, so I highly recommend taking the time to think through everything you need. These worksheets will help you do that.</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7731FF0-1271-0547-879F-4BE1B85E6152}" type="slidenum">
              <a:rPr lang="en-US" smtClean="0"/>
              <a:t>38</a:t>
            </a:fld>
            <a:endParaRPr lang="en-US"/>
          </a:p>
        </p:txBody>
      </p:sp>
    </p:spTree>
    <p:extLst>
      <p:ext uri="{BB962C8B-B14F-4D97-AF65-F5344CB8AC3E}">
        <p14:creationId xmlns:p14="http://schemas.microsoft.com/office/powerpoint/2010/main" val="3810942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 just want to give you a  preview of the worksheets so you know what to expect.</a:t>
            </a:r>
          </a:p>
        </p:txBody>
      </p:sp>
      <p:sp>
        <p:nvSpPr>
          <p:cNvPr id="4" name="Slide Number Placeholder 3"/>
          <p:cNvSpPr>
            <a:spLocks noGrp="1"/>
          </p:cNvSpPr>
          <p:nvPr>
            <p:ph type="sldNum" sz="quarter" idx="5"/>
          </p:nvPr>
        </p:nvSpPr>
        <p:spPr/>
        <p:txBody>
          <a:bodyPr/>
          <a:lstStyle/>
          <a:p>
            <a:fld id="{B7731FF0-1271-0547-879F-4BE1B85E6152}" type="slidenum">
              <a:rPr lang="en-US" smtClean="0"/>
              <a:t>39</a:t>
            </a:fld>
            <a:endParaRPr lang="en-US"/>
          </a:p>
        </p:txBody>
      </p:sp>
    </p:spTree>
    <p:extLst>
      <p:ext uri="{BB962C8B-B14F-4D97-AF65-F5344CB8AC3E}">
        <p14:creationId xmlns:p14="http://schemas.microsoft.com/office/powerpoint/2010/main" val="1944294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There's even a decision tree that will help you decide which direction is right for you.</a:t>
            </a:r>
          </a:p>
        </p:txBody>
      </p:sp>
      <p:sp>
        <p:nvSpPr>
          <p:cNvPr id="4" name="Slide Number Placeholder 3"/>
          <p:cNvSpPr>
            <a:spLocks noGrp="1"/>
          </p:cNvSpPr>
          <p:nvPr>
            <p:ph type="sldNum" sz="quarter" idx="5"/>
          </p:nvPr>
        </p:nvSpPr>
        <p:spPr/>
        <p:txBody>
          <a:bodyPr/>
          <a:lstStyle/>
          <a:p>
            <a:fld id="{B7731FF0-1271-0547-879F-4BE1B85E6152}" type="slidenum">
              <a:rPr lang="en-US" smtClean="0"/>
              <a:t>40</a:t>
            </a:fld>
            <a:endParaRPr lang="en-US"/>
          </a:p>
        </p:txBody>
      </p:sp>
    </p:spTree>
    <p:extLst>
      <p:ext uri="{BB962C8B-B14F-4D97-AF65-F5344CB8AC3E}">
        <p14:creationId xmlns:p14="http://schemas.microsoft.com/office/powerpoint/2010/main" val="207053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The worksheets will also help you think through integration, which is a very important consideration.</a:t>
            </a:r>
          </a:p>
        </p:txBody>
      </p:sp>
      <p:sp>
        <p:nvSpPr>
          <p:cNvPr id="4" name="Slide Number Placeholder 3"/>
          <p:cNvSpPr>
            <a:spLocks noGrp="1"/>
          </p:cNvSpPr>
          <p:nvPr>
            <p:ph type="sldNum" sz="quarter" idx="5"/>
          </p:nvPr>
        </p:nvSpPr>
        <p:spPr/>
        <p:txBody>
          <a:bodyPr/>
          <a:lstStyle/>
          <a:p>
            <a:fld id="{B7731FF0-1271-0547-879F-4BE1B85E6152}" type="slidenum">
              <a:rPr lang="en-US" smtClean="0"/>
              <a:t>41</a:t>
            </a:fld>
            <a:endParaRPr lang="en-US"/>
          </a:p>
        </p:txBody>
      </p:sp>
    </p:spTree>
    <p:extLst>
      <p:ext uri="{BB962C8B-B14F-4D97-AF65-F5344CB8AC3E}">
        <p14:creationId xmlns:p14="http://schemas.microsoft.com/office/powerpoint/2010/main" val="2708099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This matrix will help you decide who – beyond donors – you should track in your DMS. </a:t>
            </a:r>
          </a:p>
        </p:txBody>
      </p:sp>
      <p:sp>
        <p:nvSpPr>
          <p:cNvPr id="4" name="Slide Number Placeholder 3"/>
          <p:cNvSpPr>
            <a:spLocks noGrp="1"/>
          </p:cNvSpPr>
          <p:nvPr>
            <p:ph type="sldNum" sz="quarter" idx="5"/>
          </p:nvPr>
        </p:nvSpPr>
        <p:spPr/>
        <p:txBody>
          <a:bodyPr/>
          <a:lstStyle/>
          <a:p>
            <a:fld id="{B7731FF0-1271-0547-879F-4BE1B85E6152}" type="slidenum">
              <a:rPr lang="en-US" smtClean="0"/>
              <a:t>42</a:t>
            </a:fld>
            <a:endParaRPr lang="en-US"/>
          </a:p>
        </p:txBody>
      </p:sp>
    </p:spTree>
    <p:extLst>
      <p:ext uri="{BB962C8B-B14F-4D97-AF65-F5344CB8AC3E}">
        <p14:creationId xmlns:p14="http://schemas.microsoft.com/office/powerpoint/2010/main" val="2751412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44</a:t>
            </a:fld>
            <a:endParaRPr lang="en-US"/>
          </a:p>
        </p:txBody>
      </p:sp>
    </p:spTree>
    <p:extLst>
      <p:ext uri="{BB962C8B-B14F-4D97-AF65-F5344CB8AC3E}">
        <p14:creationId xmlns:p14="http://schemas.microsoft.com/office/powerpoint/2010/main" val="418907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Maintaining</a:t>
            </a:r>
            <a:r>
              <a:rPr lang="en-US" baseline="0"/>
              <a:t> contact info – is it clean, </a:t>
            </a:r>
            <a:r>
              <a:rPr lang="en-US"/>
              <a:t>complete [</a:t>
            </a:r>
            <a:r>
              <a:rPr lang="en-US" i="1"/>
              <a:t>Joel</a:t>
            </a:r>
            <a:r>
              <a:rPr lang="en-US" i="1" baseline="0"/>
              <a:t> said something like</a:t>
            </a:r>
            <a:r>
              <a:rPr lang="en-US" baseline="0"/>
              <a:t> 20% of a mailing list will move/change contact info in a 12 month period</a:t>
            </a:r>
            <a:r>
              <a:rPr lang="en-US"/>
              <a:t>]</a:t>
            </a:r>
          </a:p>
          <a:p>
            <a:pPr marL="171450" indent="-171450">
              <a:buFont typeface="Arial"/>
              <a:buChar char="•"/>
            </a:pPr>
            <a:r>
              <a:rPr lang="en-US" baseline="0"/>
              <a:t>Data entry isn’t consistent or isn’t </a:t>
            </a:r>
            <a:r>
              <a:rPr lang="en-US"/>
              <a:t>done</a:t>
            </a:r>
            <a:endParaRPr lang="en-US">
              <a:cs typeface="Calibri"/>
            </a:endParaRPr>
          </a:p>
          <a:p>
            <a:pPr marL="171450" indent="-171450">
              <a:buFont typeface="Arial"/>
              <a:buChar char="•"/>
            </a:pPr>
            <a:r>
              <a:rPr lang="en-US" i="1"/>
              <a:t>Contact</a:t>
            </a:r>
            <a:r>
              <a:rPr lang="en-US" i="1" baseline="0"/>
              <a:t> </a:t>
            </a:r>
            <a:r>
              <a:rPr lang="en-US" i="1"/>
              <a:t>reports</a:t>
            </a:r>
            <a:endParaRPr lang="en-US" i="1">
              <a:cs typeface="Calibri"/>
            </a:endParaRPr>
          </a:p>
          <a:p>
            <a:pPr marL="171450" indent="-171450">
              <a:buFont typeface="Arial"/>
              <a:buChar char="•"/>
            </a:pPr>
            <a:r>
              <a:rPr lang="en-US"/>
              <a:t>EXAMPLE: Database</a:t>
            </a:r>
            <a:r>
              <a:rPr lang="en-US" baseline="0"/>
              <a:t> was configured by a well-meaning VISTA years ago, lost that institutional memory, no master plan</a:t>
            </a:r>
            <a:r>
              <a:rPr lang="en-US"/>
              <a:t> </a:t>
            </a:r>
            <a:endParaRPr lang="en-US">
              <a:cs typeface="Calibri"/>
            </a:endParaRPr>
          </a:p>
          <a:p>
            <a:pPr marL="628015" lvl="1" indent="-171450">
              <a:buFont typeface="Arial"/>
              <a:buChar char="•"/>
            </a:pPr>
            <a:r>
              <a:rPr lang="en-US" i="1"/>
              <a:t>[SARAH-</a:t>
            </a:r>
            <a:r>
              <a:rPr lang="en-US" i="1" baseline="0"/>
              <a:t> VNPA got new database 2 years ago. It’s great! LGL. I’ve actually suggested LGL to clients in the past. Great scalable option. BUT… 3 Dev Dir in 2 </a:t>
            </a:r>
            <a:r>
              <a:rPr lang="en-US" i="1" baseline="0" err="1"/>
              <a:t>yrs</a:t>
            </a:r>
            <a:r>
              <a:rPr lang="en-US" i="1" baseline="0"/>
              <a:t>, and between Dev pros VISTA employees (who were super excited to work for a national park, maybe not so excited to do data entry) filled in the gaps</a:t>
            </a:r>
            <a:r>
              <a:rPr lang="en-US" i="1"/>
              <a:t>.]</a:t>
            </a:r>
            <a:endParaRPr lang="en-US" i="1" baseline="0">
              <a:cs typeface="Calibri"/>
            </a:endParaRPr>
          </a:p>
          <a:p>
            <a:pPr marL="171450" indent="-171450">
              <a:buFont typeface="Arial"/>
              <a:buChar char="•"/>
            </a:pPr>
            <a:r>
              <a:rPr lang="en-US" baseline="0"/>
              <a:t>Householding – should you combine or not, how to do that</a:t>
            </a:r>
            <a:endParaRPr lang="en-US">
              <a:cs typeface="Calibri"/>
            </a:endParaRPr>
          </a:p>
          <a:p>
            <a:pPr marL="456565" lvl="1" indent="-171450">
              <a:buFont typeface="Arial"/>
              <a:buChar char="•"/>
            </a:pPr>
            <a:r>
              <a:rPr lang="en-US" baseline="0"/>
              <a:t>(two women in a household, do they get combined or separate mailing)</a:t>
            </a:r>
            <a:endParaRPr lang="en-US">
              <a:cs typeface="Calibri"/>
            </a:endParaRPr>
          </a:p>
          <a:p>
            <a:pPr marL="456565" lvl="1" indent="-171450">
              <a:buFont typeface="Arial"/>
              <a:buChar char="•"/>
            </a:pPr>
            <a:r>
              <a:rPr lang="en-US" baseline="0"/>
              <a:t>And other relationship tracking, e.g. soft crediting</a:t>
            </a:r>
            <a:endParaRPr lang="en-US" baseline="0">
              <a:cs typeface="Calibri"/>
            </a:endParaRPr>
          </a:p>
          <a:p>
            <a:r>
              <a:rPr lang="en-US" i="1" baseline="0"/>
              <a:t>Don’t know how to prioritize, whom to solicit or target</a:t>
            </a:r>
            <a:endParaRPr lang="en-US" i="1" baseline="0">
              <a:cs typeface="Calibri"/>
            </a:endParaRPr>
          </a:p>
          <a:p>
            <a:r>
              <a:rPr lang="en-US" i="1" baseline="0"/>
              <a:t>Useful lists (garbage in garbage out), coding</a:t>
            </a:r>
            <a:endParaRPr lang="en-US" i="1">
              <a:cs typeface="Calibri"/>
            </a:endParaRPr>
          </a:p>
          <a:p>
            <a:endParaRPr lang="en-US"/>
          </a:p>
        </p:txBody>
      </p:sp>
      <p:sp>
        <p:nvSpPr>
          <p:cNvPr id="4" name="Slide Number Placeholder 3"/>
          <p:cNvSpPr>
            <a:spLocks noGrp="1"/>
          </p:cNvSpPr>
          <p:nvPr>
            <p:ph type="sldNum" sz="quarter" idx="10"/>
          </p:nvPr>
        </p:nvSpPr>
        <p:spPr/>
        <p:txBody>
          <a:bodyPr/>
          <a:lstStyle/>
          <a:p>
            <a:fld id="{32F94BBD-536B-49FE-BC5C-99C8E2BB14C8}" type="slidenum">
              <a:rPr lang="en-US" smtClean="0"/>
              <a:t>7</a:t>
            </a:fld>
            <a:endParaRPr lang="en-US"/>
          </a:p>
        </p:txBody>
      </p:sp>
    </p:spTree>
    <p:extLst>
      <p:ext uri="{BB962C8B-B14F-4D97-AF65-F5344CB8AC3E}">
        <p14:creationId xmlns:p14="http://schemas.microsoft.com/office/powerpoint/2010/main" val="2503197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a:t>
            </a:r>
            <a:r>
              <a:rPr lang="en-US" sz="1200" kern="1200">
                <a:solidFill>
                  <a:schemeClr val="tx1"/>
                </a:solidFill>
                <a:effectLst/>
                <a:latin typeface="+mn-lt"/>
                <a:ea typeface="+mn-ea"/>
                <a:cs typeface="+mn-cs"/>
              </a:rPr>
              <a:t>Learning Goals:</a:t>
            </a:r>
          </a:p>
          <a:p>
            <a:pPr marL="285750" lvl="0" indent="-285750">
              <a:buFont typeface="Arial"/>
              <a:buChar char="•"/>
            </a:pPr>
            <a:r>
              <a:rPr lang="en-US" sz="1200" kern="1200">
                <a:solidFill>
                  <a:schemeClr val="tx1"/>
                </a:solidFill>
                <a:effectLst/>
                <a:latin typeface="+mn-lt"/>
                <a:ea typeface="+mn-ea"/>
                <a:cs typeface="+mn-cs"/>
              </a:rPr>
              <a:t>Understand how clean data helps you and learn tips to keep it clean</a:t>
            </a:r>
            <a:endParaRPr lang="en-US" sz="1200" kern="1200">
              <a:solidFill>
                <a:schemeClr val="tx1"/>
              </a:solidFill>
              <a:effectLst/>
              <a:latin typeface="+mn-lt"/>
              <a:cs typeface="Calibri" panose="020F0502020204030204"/>
            </a:endParaRPr>
          </a:p>
          <a:p>
            <a:pPr marL="285750" lvl="0" indent="-285750">
              <a:buFont typeface="Arial"/>
              <a:buChar char="•"/>
            </a:pPr>
            <a:r>
              <a:rPr lang="en-US" sz="1200" kern="1200">
                <a:solidFill>
                  <a:schemeClr val="tx1"/>
                </a:solidFill>
                <a:effectLst/>
                <a:latin typeface="+mn-lt"/>
                <a:ea typeface="+mn-ea"/>
                <a:cs typeface="+mn-cs"/>
              </a:rPr>
              <a:t>Discover options for list enhancement and how to put that to use</a:t>
            </a:r>
            <a:endParaRPr lang="en-US" sz="1200" kern="1200">
              <a:solidFill>
                <a:schemeClr val="tx1"/>
              </a:solidFill>
              <a:effectLst/>
              <a:latin typeface="+mn-lt"/>
              <a:cs typeface="Calibri" panose="020F0502020204030204"/>
            </a:endParaRPr>
          </a:p>
          <a:p>
            <a:pPr marL="285750" lvl="0" indent="-285750">
              <a:buFont typeface="Arial"/>
              <a:buChar char="•"/>
            </a:pPr>
            <a:r>
              <a:rPr lang="en-US" sz="1200" kern="1200">
                <a:solidFill>
                  <a:schemeClr val="tx1"/>
                </a:solidFill>
                <a:effectLst/>
                <a:latin typeface="+mn-lt"/>
                <a:ea typeface="+mn-ea"/>
                <a:cs typeface="+mn-cs"/>
              </a:rPr>
              <a:t>Explore how customization might improve your productivity</a:t>
            </a:r>
            <a:endParaRPr lang="en-US" sz="1200" kern="1200">
              <a:solidFill>
                <a:schemeClr val="tx1"/>
              </a:solidFill>
              <a:effectLst/>
              <a:latin typeface="+mn-lt"/>
              <a:cs typeface="Calibri" panose="020F0502020204030204"/>
            </a:endParaRPr>
          </a:p>
          <a:p>
            <a:pPr marL="285750" lvl="0" indent="-285750">
              <a:buFont typeface="Arial"/>
              <a:buChar char="•"/>
            </a:pPr>
            <a:r>
              <a:rPr lang="en-US" sz="1200" kern="1200">
                <a:solidFill>
                  <a:schemeClr val="tx1"/>
                </a:solidFill>
                <a:effectLst/>
                <a:latin typeface="+mn-lt"/>
                <a:ea typeface="+mn-ea"/>
                <a:cs typeface="+mn-cs"/>
              </a:rPr>
              <a:t>Learn to use data analysis and segmentation to forecast and improve results</a:t>
            </a:r>
            <a:endParaRPr lang="en-US" sz="1200" kern="1200">
              <a:solidFill>
                <a:schemeClr val="tx1"/>
              </a:solidFill>
              <a:effectLst/>
              <a:latin typeface="+mn-lt"/>
              <a:cs typeface="Calibri" panose="020F0502020204030204"/>
            </a:endParaRPr>
          </a:p>
          <a:p>
            <a:endParaRPr lang="en-US"/>
          </a:p>
          <a:p>
            <a:r>
              <a:rPr lang="en-US"/>
              <a:t>Did we accomplish this?</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45</a:t>
            </a:fld>
            <a:endParaRPr lang="en-US"/>
          </a:p>
        </p:txBody>
      </p:sp>
    </p:spTree>
    <p:extLst>
      <p:ext uri="{BB962C8B-B14F-4D97-AF65-F5344CB8AC3E}">
        <p14:creationId xmlns:p14="http://schemas.microsoft.com/office/powerpoint/2010/main" val="342766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Go around the room and state intentions.</a:t>
            </a:r>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46</a:t>
            </a:fld>
            <a:endParaRPr lang="en-US"/>
          </a:p>
        </p:txBody>
      </p:sp>
    </p:spTree>
    <p:extLst>
      <p:ext uri="{BB962C8B-B14F-4D97-AF65-F5344CB8AC3E}">
        <p14:creationId xmlns:p14="http://schemas.microsoft.com/office/powerpoint/2010/main" val="1079096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We'll link to all of these on the course page, too.</a:t>
            </a:r>
          </a:p>
        </p:txBody>
      </p:sp>
      <p:sp>
        <p:nvSpPr>
          <p:cNvPr id="4" name="Slide Number Placeholder 3"/>
          <p:cNvSpPr>
            <a:spLocks noGrp="1"/>
          </p:cNvSpPr>
          <p:nvPr>
            <p:ph type="sldNum" sz="quarter" idx="5"/>
          </p:nvPr>
        </p:nvSpPr>
        <p:spPr/>
        <p:txBody>
          <a:bodyPr/>
          <a:lstStyle/>
          <a:p>
            <a:fld id="{B7731FF0-1271-0547-879F-4BE1B85E6152}" type="slidenum">
              <a:rPr lang="en-US" smtClean="0"/>
              <a:t>47</a:t>
            </a:fld>
            <a:endParaRPr lang="en-US"/>
          </a:p>
        </p:txBody>
      </p:sp>
    </p:spTree>
    <p:extLst>
      <p:ext uri="{BB962C8B-B14F-4D97-AF65-F5344CB8AC3E}">
        <p14:creationId xmlns:p14="http://schemas.microsoft.com/office/powerpoint/2010/main" val="3021721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TAG</a:t>
            </a:r>
          </a:p>
          <a:p>
            <a:r>
              <a:rPr lang="en-US"/>
              <a:t>Funders of the series?</a:t>
            </a:r>
          </a:p>
        </p:txBody>
      </p:sp>
      <p:sp>
        <p:nvSpPr>
          <p:cNvPr id="4" name="Slide Number Placeholder 3"/>
          <p:cNvSpPr>
            <a:spLocks noGrp="1"/>
          </p:cNvSpPr>
          <p:nvPr>
            <p:ph type="sldNum" sz="quarter" idx="10"/>
          </p:nvPr>
        </p:nvSpPr>
        <p:spPr/>
        <p:txBody>
          <a:bodyPr/>
          <a:lstStyle/>
          <a:p>
            <a:fld id="{B7731FF0-1271-0547-879F-4BE1B85E6152}" type="slidenum">
              <a:rPr lang="en-US" smtClean="0"/>
              <a:t>48</a:t>
            </a:fld>
            <a:endParaRPr lang="en-US"/>
          </a:p>
        </p:txBody>
      </p:sp>
    </p:spTree>
    <p:extLst>
      <p:ext uri="{BB962C8B-B14F-4D97-AF65-F5344CB8AC3E}">
        <p14:creationId xmlns:p14="http://schemas.microsoft.com/office/powerpoint/2010/main" val="147059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Before we dive in, I'd like to get a better understanding of your data challenges.</a:t>
            </a:r>
          </a:p>
          <a:p>
            <a:r>
              <a:rPr lang="en-US">
                <a:cs typeface="Calibri"/>
              </a:rPr>
              <a:t>Think about this broadly. What have you run up against in the past? What could be better? What data would you *love* to have that you just don't have access to?  This Chat goes into the Questions pane.</a:t>
            </a:r>
          </a:p>
        </p:txBody>
      </p:sp>
      <p:sp>
        <p:nvSpPr>
          <p:cNvPr id="4" name="Slide Number Placeholder 3"/>
          <p:cNvSpPr>
            <a:spLocks noGrp="1"/>
          </p:cNvSpPr>
          <p:nvPr>
            <p:ph type="sldNum" sz="quarter" idx="5"/>
          </p:nvPr>
        </p:nvSpPr>
        <p:spPr/>
        <p:txBody>
          <a:bodyPr/>
          <a:lstStyle/>
          <a:p>
            <a:fld id="{B7731FF0-1271-0547-879F-4BE1B85E6152}" type="slidenum">
              <a:rPr lang="en-US" smtClean="0"/>
              <a:t>8</a:t>
            </a:fld>
            <a:endParaRPr lang="en-US"/>
          </a:p>
        </p:txBody>
      </p:sp>
    </p:spTree>
    <p:extLst>
      <p:ext uri="{BB962C8B-B14F-4D97-AF65-F5344CB8AC3E}">
        <p14:creationId xmlns:p14="http://schemas.microsoft.com/office/powerpoint/2010/main" val="89669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clean data is *very important*. </a:t>
            </a:r>
          </a:p>
          <a:p>
            <a:r>
              <a:rPr lang="en-US">
                <a:cs typeface="Calibri"/>
              </a:rPr>
              <a:t>For example, clean data means you can:</a:t>
            </a:r>
            <a:endParaRPr lang="en-US"/>
          </a:p>
          <a:p>
            <a:r>
              <a:rPr lang="en-US"/>
              <a:t>-produce a donor list in less time</a:t>
            </a:r>
            <a:endParaRPr lang="en-US">
              <a:cs typeface="Calibri"/>
            </a:endParaRPr>
          </a:p>
          <a:p>
            <a:r>
              <a:rPr lang="en-US"/>
              <a:t>-easy</a:t>
            </a:r>
            <a:r>
              <a:rPr lang="en-US" baseline="0"/>
              <a:t> to put together your annual report</a:t>
            </a:r>
            <a:endParaRPr lang="en-US" baseline="0">
              <a:cs typeface="Calibri"/>
            </a:endParaRPr>
          </a:p>
          <a:p>
            <a:r>
              <a:rPr lang="en-US">
                <a:cs typeface="Calibri"/>
              </a:rPr>
              <a:t>- accurate targeting, which means you can make targeted asks, which means your fundraising will be more effective</a:t>
            </a:r>
            <a:endParaRPr lang="en-US" baseline="0">
              <a:cs typeface="Calibri"/>
            </a:endParaRPr>
          </a:p>
          <a:p>
            <a:r>
              <a:rPr lang="en-US">
                <a:cs typeface="Calibri" panose="020F0502020204030204"/>
              </a:rPr>
              <a:t>- Save money by not sending multiple mailings to a married couple (One organization send me the same fundraising appeal three times -- one addressed to me, my wife, and to us as a couple)</a:t>
            </a: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32F94BBD-536B-49FE-BC5C-99C8E2BB14C8}" type="slidenum">
              <a:rPr lang="en-US" smtClean="0"/>
              <a:t>9</a:t>
            </a:fld>
            <a:endParaRPr lang="en-US"/>
          </a:p>
        </p:txBody>
      </p:sp>
    </p:spTree>
    <p:extLst>
      <p:ext uri="{BB962C8B-B14F-4D97-AF65-F5344CB8AC3E}">
        <p14:creationId xmlns:p14="http://schemas.microsoft.com/office/powerpoint/2010/main" val="250895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a:buChar char="•"/>
            </a:pPr>
            <a:r>
              <a:rPr lang="en-US">
                <a:cs typeface="Calibri"/>
              </a:rPr>
              <a:t>- A validation rule could include, for example, not allowing users to edit reconciled payments. </a:t>
            </a:r>
            <a:endParaRPr lang="en-US"/>
          </a:p>
          <a:p>
            <a:pPr marL="285750" indent="-285750">
              <a:buFont typeface="Arial"/>
              <a:buChar char="•"/>
            </a:pPr>
            <a:r>
              <a:rPr lang="en-US">
                <a:cs typeface="Calibri" panose="020F0502020204030204"/>
              </a:rPr>
              <a:t>- Required fields can prevent errors and duplicate records. </a:t>
            </a:r>
          </a:p>
          <a:p>
            <a:pPr marL="285750" indent="-285750">
              <a:buFont typeface="Arial"/>
              <a:buChar char="•"/>
            </a:pPr>
            <a:r>
              <a:rPr lang="en-US"/>
              <a:t>Some databases have capability to auto-correct (standardize) and validate </a:t>
            </a:r>
            <a:endParaRPr lang="en-US">
              <a:cs typeface="Calibri"/>
            </a:endParaRPr>
          </a:p>
          <a:p>
            <a:pPr marL="456565" lvl="1" indent="-285750">
              <a:buFont typeface="Arial"/>
              <a:buChar char="•"/>
            </a:pPr>
            <a:r>
              <a:rPr lang="en-US"/>
              <a:t>There are post office standards for mailing, NCOA will return addresses in their format. Who will update the database? How often?</a:t>
            </a:r>
            <a:endParaRPr lang="en-US">
              <a:cs typeface="Calibri" panose="020F0502020204030204"/>
            </a:endParaRPr>
          </a:p>
          <a:p>
            <a:pPr marL="285750" indent="-285750">
              <a:buFont typeface="Arial,Sans-Serif"/>
              <a:buChar char="•"/>
            </a:pPr>
            <a:r>
              <a:rPr lang="en-US"/>
              <a:t>Include a data quality monitoring process:</a:t>
            </a:r>
            <a:endParaRPr lang="en-US">
              <a:cs typeface="Calibri"/>
            </a:endParaRPr>
          </a:p>
          <a:p>
            <a:pPr marL="456565" lvl="1" indent="-285750">
              <a:spcBef>
                <a:spcPts val="1000"/>
              </a:spcBef>
              <a:buFont typeface="Arial"/>
              <a:buChar char="•"/>
            </a:pPr>
            <a:r>
              <a:rPr lang="en-US"/>
              <a:t>Whose responsibility is this?</a:t>
            </a:r>
            <a:endParaRPr lang="en-US">
              <a:cs typeface="Calibri" panose="020F0502020204030204"/>
            </a:endParaRPr>
          </a:p>
          <a:p>
            <a:pPr marL="456565" lvl="1" indent="-285750">
              <a:spcBef>
                <a:spcPts val="1000"/>
              </a:spcBef>
              <a:buFont typeface="Arial"/>
              <a:buChar char="•"/>
            </a:pPr>
            <a:r>
              <a:rPr lang="en-US"/>
              <a:t>How often does this happen?</a:t>
            </a:r>
            <a:endParaRPr lang="en-US">
              <a:cs typeface="Calibri" panose="020F0502020204030204"/>
            </a:endParaRPr>
          </a:p>
          <a:p>
            <a:pPr marL="285750" indent="-285750">
              <a:buFont typeface="Arial"/>
              <a:buChar char="•"/>
            </a:pPr>
            <a:r>
              <a:rPr lang="en-US"/>
              <a:t>Formatting:</a:t>
            </a:r>
            <a:endParaRPr lang="en-US">
              <a:cs typeface="Calibri"/>
            </a:endParaRPr>
          </a:p>
          <a:p>
            <a:pPr marL="742315" lvl="1" indent="-285750">
              <a:buFont typeface="Arial"/>
              <a:buChar char="•"/>
            </a:pPr>
            <a:r>
              <a:rPr lang="en-US"/>
              <a:t>How</a:t>
            </a:r>
            <a:r>
              <a:rPr lang="en-US" sz="1200" b="0" i="0" u="none" strike="noStrike" kern="1200">
                <a:solidFill>
                  <a:schemeClr val="tx1"/>
                </a:solidFill>
                <a:effectLst/>
                <a:latin typeface="+mn-lt"/>
                <a:ea typeface="+mn-ea"/>
                <a:cs typeface="+mn-cs"/>
              </a:rPr>
              <a:t> do you treat suite numbers and apartment </a:t>
            </a:r>
            <a:r>
              <a:rPr lang="en-US"/>
              <a:t>numbers</a:t>
            </a:r>
            <a:endParaRPr lang="en-US">
              <a:cs typeface="Calibri"/>
            </a:endParaRPr>
          </a:p>
          <a:p>
            <a:pPr marL="742315" lvl="1" indent="-285750">
              <a:buFont typeface="Arial"/>
              <a:buChar char="•"/>
            </a:pPr>
            <a:r>
              <a:rPr lang="en-US"/>
              <a:t>Do</a:t>
            </a:r>
            <a:r>
              <a:rPr lang="en-US" sz="1200" b="0" i="0" u="none" strike="noStrike" kern="1200">
                <a:solidFill>
                  <a:schemeClr val="tx1"/>
                </a:solidFill>
                <a:effectLst/>
                <a:latin typeface="+mn-lt"/>
                <a:ea typeface="+mn-ea"/>
                <a:cs typeface="+mn-cs"/>
              </a:rPr>
              <a:t> you use titles (</a:t>
            </a:r>
            <a:r>
              <a:rPr lang="en-US" sz="1200" b="0" i="0" u="none" strike="noStrike" kern="1200" err="1">
                <a:solidFill>
                  <a:schemeClr val="tx1"/>
                </a:solidFill>
                <a:effectLst/>
                <a:latin typeface="+mn-lt"/>
                <a:ea typeface="+mn-ea"/>
                <a:cs typeface="+mn-cs"/>
              </a:rPr>
              <a:t>Ms</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endParaRPr lang="en-US">
              <a:cs typeface="Calibri"/>
            </a:endParaRPr>
          </a:p>
          <a:p>
            <a:pPr marL="742315" lvl="1" indent="-285750">
              <a:buFont typeface="Arial"/>
              <a:buChar char="•"/>
            </a:pPr>
            <a:r>
              <a:rPr lang="en-US">
                <a:cs typeface="Calibri"/>
              </a:rPr>
              <a:t>How do you enter couples with different last names?</a:t>
            </a:r>
            <a:endParaRPr lang="en-US"/>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B838343A-117C-4A85-BFC4-113F349D89D3}" type="slidenum">
              <a:rPr lang="en-US" smtClean="0"/>
              <a:t>10</a:t>
            </a:fld>
            <a:endParaRPr lang="en-US"/>
          </a:p>
        </p:txBody>
      </p:sp>
    </p:spTree>
    <p:extLst>
      <p:ext uri="{BB962C8B-B14F-4D97-AF65-F5344CB8AC3E}">
        <p14:creationId xmlns:p14="http://schemas.microsoft.com/office/powerpoint/2010/main" val="187985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Example:</a:t>
            </a:r>
            <a:r>
              <a:rPr lang="en-US" sz="1200" kern="1200" baseline="0">
                <a:solidFill>
                  <a:schemeClr val="tx1"/>
                </a:solidFill>
                <a:effectLst/>
                <a:latin typeface="+mn-lt"/>
                <a:ea typeface="+mn-ea"/>
                <a:cs typeface="+mn-cs"/>
              </a:rPr>
              <a:t> At IIM they don’t necessarily create an account for people if they just join the mail list or are prospects, add them once they volunteer, donate, engage in some way. Their volunteers for Festival of Nations are not entered in the donor DB right now, because there is no clear plan to use that data, so why clutter up the DB. Another example would be a list you acquire, if people don’t respond is it worth entering them..</a:t>
            </a:r>
            <a:r>
              <a:rPr lang="en-US"/>
              <a:t> </a:t>
            </a:r>
            <a:endParaRPr lang="en-US" sz="1200" kern="1200" baseline="0">
              <a:solidFill>
                <a:schemeClr val="tx1"/>
              </a:solidFill>
              <a:effectLst/>
              <a:latin typeface="+mn-lt"/>
              <a:ea typeface="+mn-ea"/>
              <a:cs typeface="+mn-cs"/>
            </a:endParaRPr>
          </a:p>
          <a:p>
            <a:pPr lvl="0"/>
            <a:endParaRPr lang="en-US" sz="1200" kern="1200" baseline="0">
              <a:solidFill>
                <a:schemeClr val="tx1"/>
              </a:solidFill>
              <a:effectLst/>
              <a:latin typeface="+mn-lt"/>
              <a:ea typeface="+mn-ea"/>
              <a:cs typeface="+mn-cs"/>
            </a:endParaRPr>
          </a:p>
          <a:p>
            <a:r>
              <a:rPr lang="en-US">
                <a:cs typeface="Calibri" panose="020F0502020204030204"/>
              </a:rPr>
              <a:t>*But* extra data can turn out to be important. Example:</a:t>
            </a:r>
            <a:endParaRPr lang="en-US"/>
          </a:p>
          <a:p>
            <a:r>
              <a:rPr lang="en-US"/>
              <a:t>- </a:t>
            </a:r>
            <a:r>
              <a:rPr lang="en-US" sz="1200" kern="1200" baseline="0">
                <a:solidFill>
                  <a:schemeClr val="tx1"/>
                </a:solidFill>
                <a:effectLst/>
                <a:latin typeface="+mn-lt"/>
                <a:ea typeface="+mn-ea"/>
                <a:cs typeface="+mn-cs"/>
              </a:rPr>
              <a:t>Example: Voyageurs National Park got an exciting special project grant from Nature Valley/General Mills because they were able to pull out the constituents with relationship to General Mills.</a:t>
            </a:r>
            <a:r>
              <a:rPr lang="en-US"/>
              <a:t> </a:t>
            </a:r>
            <a:endParaRPr lang="en-US">
              <a:cs typeface="Calibri" panose="020F0502020204030204"/>
            </a:endParaRPr>
          </a:p>
          <a:p>
            <a:r>
              <a:rPr lang="en-US" sz="1200" kern="1200" baseline="0">
                <a:solidFill>
                  <a:schemeClr val="tx1"/>
                </a:solidFill>
                <a:effectLst/>
                <a:latin typeface="+mn-lt"/>
                <a:ea typeface="+mn-ea"/>
                <a:cs typeface="+mn-cs"/>
              </a:rPr>
              <a:t>Turns out one of their board members attends same church. </a:t>
            </a:r>
            <a:endParaRPr lang="en-US"/>
          </a:p>
          <a:p>
            <a:pPr lvl="0"/>
            <a:r>
              <a:rPr lang="en-US" sz="1200" kern="1200" baseline="0">
                <a:solidFill>
                  <a:schemeClr val="tx1"/>
                </a:solidFill>
                <a:effectLst/>
                <a:latin typeface="+mn-lt"/>
                <a:ea typeface="+mn-ea"/>
                <a:cs typeface="+mn-cs"/>
              </a:rPr>
              <a:t>He made initial connection, which led to another connection, which led to large NEW MONEY grant. Lesson = info about relationships is important.</a:t>
            </a:r>
            <a:endParaRPr lang="en-US">
              <a:cs typeface="Calibri" panose="020F0502020204030204"/>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11</a:t>
            </a:fld>
            <a:endParaRPr lang="en-US"/>
          </a:p>
        </p:txBody>
      </p:sp>
    </p:spTree>
    <p:extLst>
      <p:ext uri="{BB962C8B-B14F-4D97-AF65-F5344CB8AC3E}">
        <p14:creationId xmlns:p14="http://schemas.microsoft.com/office/powerpoint/2010/main" val="114530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400">
              <a:buFont typeface="Arial"/>
              <a:buChar char="•"/>
              <a:defRPr/>
            </a:pPr>
            <a:r>
              <a:rPr lang="en-US"/>
              <a:t>How to set up your campaign hierarchies and naming conventions; coding gifts and donor segments; coordinating with accounting</a:t>
            </a:r>
            <a:r>
              <a:rPr lang="en-US" baseline="0"/>
              <a:t> </a:t>
            </a:r>
            <a:r>
              <a:rPr lang="en-US"/>
              <a:t>e.g. GL codes.</a:t>
            </a:r>
          </a:p>
          <a:p>
            <a:pPr marL="171450" marR="0" indent="-171450" algn="l" defTabSz="914400">
              <a:lnSpc>
                <a:spcPct val="100000"/>
              </a:lnSpc>
              <a:spcBef>
                <a:spcPts val="0"/>
              </a:spcBef>
              <a:spcAft>
                <a:spcPts val="0"/>
              </a:spcAft>
              <a:buClrTx/>
              <a:buSzTx/>
              <a:buFont typeface="Arial"/>
              <a:buChar char="•"/>
              <a:tabLst/>
              <a:defRPr/>
            </a:pPr>
            <a:r>
              <a:rPr lang="en-US"/>
              <a:t>Find out how your accountant</a:t>
            </a:r>
            <a:r>
              <a:rPr lang="en-US" baseline="0"/>
              <a:t> is coding and match to them. And work backward from what kind of reporting and segmentation you want to do.</a:t>
            </a:r>
            <a:r>
              <a:rPr lang="en-US"/>
              <a:t> </a:t>
            </a:r>
            <a:endParaRPr lang="en-US">
              <a:cs typeface="Calibri"/>
            </a:endParaRPr>
          </a:p>
          <a:p>
            <a:pPr marL="171450" indent="-171450">
              <a:buFont typeface="Arial"/>
              <a:buChar char="•"/>
            </a:pPr>
            <a:r>
              <a:rPr lang="en-US" baseline="0"/>
              <a:t>Track the appeal! This is how you know who you’ve asked and how they responded to you. Appeal doesn’t always mean “mailing”. Could </a:t>
            </a:r>
            <a:r>
              <a:rPr lang="en-US"/>
              <a:t>be all</a:t>
            </a:r>
            <a:r>
              <a:rPr lang="en-US" baseline="0"/>
              <a:t> of the “unsolicited” things too: brochures that sit out (in my case at a visitors center), workplace giving campaigns (</a:t>
            </a:r>
            <a:r>
              <a:rPr lang="en-US" baseline="0" err="1"/>
              <a:t>ie</a:t>
            </a:r>
            <a:r>
              <a:rPr lang="en-US" baseline="0"/>
              <a:t> United Way), giving pages on your website. If you track these, you’ll know where to spend your time and money.</a:t>
            </a:r>
            <a:endParaRPr lang="en-US" baseline="0">
              <a:cs typeface="Calibri"/>
            </a:endParaRPr>
          </a:p>
          <a:p>
            <a:pPr marL="171450" indent="-171450">
              <a:buFont typeface="Arial"/>
              <a:buChar char="•"/>
            </a:pPr>
            <a:r>
              <a:rPr lang="en-US"/>
              <a:t>If you don’t have time to maintain categories then don’t bother. Coding people by their source, and gifts by their source and method, is more helpful than marking a person as “mid level donor”.</a:t>
            </a:r>
            <a:endParaRPr lang="en-US">
              <a:cs typeface="Calibri" panose="020F0502020204030204"/>
            </a:endParaRPr>
          </a:p>
          <a:p>
            <a:endParaRPr lang="en-US" baseline="0">
              <a:cs typeface="Calibri"/>
            </a:endParaRPr>
          </a:p>
          <a:p>
            <a:endParaRPr lang="en-US"/>
          </a:p>
          <a:p>
            <a:r>
              <a:rPr lang="en-US" i="1" baseline="0"/>
              <a:t>POSSIBLE EXERCISE:</a:t>
            </a:r>
            <a:endParaRPr lang="en-US" i="1" baseline="0">
              <a:cs typeface="Calibri"/>
            </a:endParaRPr>
          </a:p>
          <a:p>
            <a:r>
              <a:rPr lang="en-US" i="1" baseline="0"/>
              <a:t>Write down the hierarchy of your fundraising efforts, then pick one person to share.</a:t>
            </a:r>
            <a:endParaRPr lang="en-US" i="1" baseline="0">
              <a:cs typeface="Calibri"/>
            </a:endParaRPr>
          </a:p>
          <a:p>
            <a:r>
              <a:rPr lang="en-US" i="1" baseline="0"/>
              <a:t>Example:</a:t>
            </a:r>
            <a:endParaRPr lang="en-US" i="1" baseline="0">
              <a:cs typeface="Calibri"/>
            </a:endParaRPr>
          </a:p>
          <a:p>
            <a:pPr marL="456565" lvl="1"/>
            <a:r>
              <a:rPr lang="en-US" i="1" baseline="0"/>
              <a:t>General Fund</a:t>
            </a:r>
            <a:endParaRPr lang="en-US" i="1" baseline="0">
              <a:cs typeface="Calibri"/>
            </a:endParaRPr>
          </a:p>
          <a:p>
            <a:pPr marL="456565" lvl="1"/>
            <a:r>
              <a:rPr lang="en-US" i="1" baseline="0"/>
              <a:t>-Fall appeal</a:t>
            </a:r>
            <a:endParaRPr lang="en-US" i="1" baseline="0">
              <a:cs typeface="Calibri"/>
            </a:endParaRPr>
          </a:p>
          <a:p>
            <a:pPr marL="456565" lvl="1"/>
            <a:r>
              <a:rPr lang="en-US" i="1"/>
              <a:t> </a:t>
            </a:r>
            <a:r>
              <a:rPr lang="en-US" i="1" baseline="0"/>
              <a:t> -method: online, mail, </a:t>
            </a:r>
            <a:r>
              <a:rPr lang="en-US" i="1" baseline="0" err="1"/>
              <a:t>etc</a:t>
            </a:r>
            <a:endParaRPr lang="en-US" i="1" baseline="0">
              <a:cs typeface="Calibri"/>
            </a:endParaRPr>
          </a:p>
          <a:p>
            <a:pPr marL="456565" lvl="1"/>
            <a:r>
              <a:rPr lang="en-US" i="1" baseline="0"/>
              <a:t>-Spring event</a:t>
            </a:r>
            <a:endParaRPr lang="en-US" i="1" baseline="0">
              <a:cs typeface="Calibri"/>
            </a:endParaRPr>
          </a:p>
          <a:p>
            <a:pPr marL="456565" lvl="1"/>
            <a:r>
              <a:rPr lang="en-US" i="1" baseline="0"/>
              <a:t>Scholarship Fund</a:t>
            </a:r>
            <a:endParaRPr lang="en-US" i="1" baseline="0">
              <a:cs typeface="Calibri"/>
            </a:endParaRPr>
          </a:p>
          <a:p>
            <a:pPr marL="456565" lvl="1"/>
            <a:r>
              <a:rPr lang="en-US" i="1" baseline="0"/>
              <a:t>-appeal</a:t>
            </a:r>
            <a:endParaRPr lang="en-US" i="1" baseline="0">
              <a:cs typeface="Calibri"/>
            </a:endParaRPr>
          </a:p>
          <a:p>
            <a:pPr marL="456565" lvl="1"/>
            <a:endParaRPr lang="en-US" i="1" baseline="0">
              <a:cs typeface="Calibri"/>
            </a:endParaRPr>
          </a:p>
          <a:p>
            <a:pPr lvl="0"/>
            <a:endParaRPr lang="en-US"/>
          </a:p>
        </p:txBody>
      </p:sp>
      <p:sp>
        <p:nvSpPr>
          <p:cNvPr id="4" name="Slide Number Placeholder 3"/>
          <p:cNvSpPr>
            <a:spLocks noGrp="1"/>
          </p:cNvSpPr>
          <p:nvPr>
            <p:ph type="sldNum" sz="quarter" idx="10"/>
          </p:nvPr>
        </p:nvSpPr>
        <p:spPr/>
        <p:txBody>
          <a:bodyPr/>
          <a:lstStyle/>
          <a:p>
            <a:fld id="{B838343A-117C-4A85-BFC4-113F349D89D3}" type="slidenum">
              <a:rPr lang="en-US" smtClean="0"/>
              <a:t>12</a:t>
            </a:fld>
            <a:endParaRPr lang="en-US"/>
          </a:p>
        </p:txBody>
      </p:sp>
    </p:spTree>
    <p:extLst>
      <p:ext uri="{BB962C8B-B14F-4D97-AF65-F5344CB8AC3E}">
        <p14:creationId xmlns:p14="http://schemas.microsoft.com/office/powerpoint/2010/main" val="3212671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BB778D-FF8E-644A-B537-CE8B3D9AF827}"/>
              </a:ext>
            </a:extLst>
          </p:cNvPr>
          <p:cNvSpPr/>
          <p:nvPr userDrawn="1"/>
        </p:nvSpPr>
        <p:spPr>
          <a:xfrm>
            <a:off x="3" y="3"/>
            <a:ext cx="2728208"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5" name="Picture 4" descr="A person sitting on a table&#10;&#10;Description automatically generated">
            <a:extLst>
              <a:ext uri="{FF2B5EF4-FFF2-40B4-BE49-F238E27FC236}">
                <a16:creationId xmlns:a16="http://schemas.microsoft.com/office/drawing/2014/main" id="{42791706-0433-7C42-8571-FD9063E26D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4570" y="0"/>
            <a:ext cx="103124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8ADBFA-4268-D240-8974-7DD3503974C5}"/>
              </a:ext>
            </a:extLst>
          </p:cNvPr>
          <p:cNvSpPr/>
          <p:nvPr userDrawn="1"/>
        </p:nvSpPr>
        <p:spPr>
          <a:xfrm>
            <a:off x="-1" y="-25220"/>
            <a:ext cx="12211193"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3" name="Rectangle 2">
            <a:extLst>
              <a:ext uri="{FF2B5EF4-FFF2-40B4-BE49-F238E27FC236}">
                <a16:creationId xmlns:a16="http://schemas.microsoft.com/office/drawing/2014/main" id="{F3DEC340-90BB-374C-B582-67D3DE69D489}"/>
              </a:ext>
            </a:extLst>
          </p:cNvPr>
          <p:cNvSpPr/>
          <p:nvPr userDrawn="1"/>
        </p:nvSpPr>
        <p:spPr>
          <a:xfrm>
            <a:off x="-5180" y="325821"/>
            <a:ext cx="5023944" cy="55338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7" name="Group 6">
            <a:extLst>
              <a:ext uri="{FF2B5EF4-FFF2-40B4-BE49-F238E27FC236}">
                <a16:creationId xmlns:a16="http://schemas.microsoft.com/office/drawing/2014/main" id="{B73469CF-2500-8045-9969-75EAD2C8A943}"/>
              </a:ext>
            </a:extLst>
          </p:cNvPr>
          <p:cNvGrpSpPr/>
          <p:nvPr userDrawn="1"/>
        </p:nvGrpSpPr>
        <p:grpSpPr>
          <a:xfrm>
            <a:off x="0" y="6229920"/>
            <a:ext cx="12191994" cy="628080"/>
            <a:chOff x="-3033598" y="6222380"/>
            <a:chExt cx="12191994" cy="628080"/>
          </a:xfrm>
        </p:grpSpPr>
        <p:sp>
          <p:nvSpPr>
            <p:cNvPr id="8" name="Rectangle 7">
              <a:extLst>
                <a:ext uri="{FF2B5EF4-FFF2-40B4-BE49-F238E27FC236}">
                  <a16:creationId xmlns:a16="http://schemas.microsoft.com/office/drawing/2014/main" id="{0A9A5260-563B-9841-98AC-CB0D406C4A66}"/>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7D0DC60-86E3-F74E-B128-A168C8E198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4" name="Title 3">
            <a:extLst>
              <a:ext uri="{FF2B5EF4-FFF2-40B4-BE49-F238E27FC236}">
                <a16:creationId xmlns:a16="http://schemas.microsoft.com/office/drawing/2014/main" id="{222CFC0C-4BB7-4522-BA97-0EB5CE71B130}"/>
              </a:ext>
            </a:extLst>
          </p:cNvPr>
          <p:cNvSpPr>
            <a:spLocks noGrp="1"/>
          </p:cNvSpPr>
          <p:nvPr>
            <p:ph type="title" hasCustomPrompt="1"/>
          </p:nvPr>
        </p:nvSpPr>
        <p:spPr>
          <a:xfrm>
            <a:off x="5253643" y="365125"/>
            <a:ext cx="6667477" cy="1325563"/>
          </a:xfrm>
          <a:prstGeom prst="rect">
            <a:avLst/>
          </a:prstGeom>
        </p:spPr>
        <p:txBody>
          <a:bodyPr/>
          <a:lstStyle>
            <a:lvl1pPr>
              <a:defRPr/>
            </a:lvl1pPr>
          </a:lstStyle>
          <a:p>
            <a:r>
              <a:rPr lang="en-US"/>
              <a:t>TITLE HERE (ALL CAPS)</a:t>
            </a:r>
          </a:p>
        </p:txBody>
      </p:sp>
      <p:sp>
        <p:nvSpPr>
          <p:cNvPr id="6" name="Text Placeholder 5">
            <a:extLst>
              <a:ext uri="{FF2B5EF4-FFF2-40B4-BE49-F238E27FC236}">
                <a16:creationId xmlns:a16="http://schemas.microsoft.com/office/drawing/2014/main" id="{EFFA5E33-E8AA-4520-A0C1-7EAC9C31DCBA}"/>
              </a:ext>
            </a:extLst>
          </p:cNvPr>
          <p:cNvSpPr>
            <a:spLocks noGrp="1"/>
          </p:cNvSpPr>
          <p:nvPr>
            <p:ph type="body" sz="quarter" idx="10" hasCustomPrompt="1"/>
          </p:nvPr>
        </p:nvSpPr>
        <p:spPr>
          <a:xfrm>
            <a:off x="5253038" y="1870075"/>
            <a:ext cx="6824662" cy="3989388"/>
          </a:xfrm>
          <a:prstGeom prst="rect">
            <a:avLst/>
          </a:prstGeom>
        </p:spPr>
        <p:txBody>
          <a:bodyPr/>
          <a:lstStyle>
            <a:lvl1pPr>
              <a:defRPr/>
            </a:lvl1pPr>
          </a:lstStyle>
          <a:p>
            <a:pPr lvl="0"/>
            <a:r>
              <a:rPr lang="en-US"/>
              <a:t>Please text here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989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ject Page - Image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79F77-CFBE-1D43-A7C6-488822558260}"/>
              </a:ext>
            </a:extLst>
          </p:cNvPr>
          <p:cNvSpPr/>
          <p:nvPr userDrawn="1"/>
        </p:nvSpPr>
        <p:spPr>
          <a:xfrm>
            <a:off x="0" y="-25220"/>
            <a:ext cx="12206013"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9" name="Group 8">
            <a:extLst>
              <a:ext uri="{FF2B5EF4-FFF2-40B4-BE49-F238E27FC236}">
                <a16:creationId xmlns:a16="http://schemas.microsoft.com/office/drawing/2014/main" id="{8BF2FD6E-CD0F-B243-AD1D-4D97F8F82F02}"/>
              </a:ext>
            </a:extLst>
          </p:cNvPr>
          <p:cNvGrpSpPr/>
          <p:nvPr userDrawn="1"/>
        </p:nvGrpSpPr>
        <p:grpSpPr>
          <a:xfrm>
            <a:off x="0" y="6229920"/>
            <a:ext cx="12191994" cy="628080"/>
            <a:chOff x="-3033598" y="6222380"/>
            <a:chExt cx="12191994" cy="628080"/>
          </a:xfrm>
        </p:grpSpPr>
        <p:sp>
          <p:nvSpPr>
            <p:cNvPr id="10" name="Rectangle 9">
              <a:extLst>
                <a:ext uri="{FF2B5EF4-FFF2-40B4-BE49-F238E27FC236}">
                  <a16:creationId xmlns:a16="http://schemas.microsoft.com/office/drawing/2014/main" id="{9C7D34FA-891C-AE40-A5F9-65147BB61E5E}"/>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7F580B-DEF5-F845-8913-1C1E70F613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pic>
        <p:nvPicPr>
          <p:cNvPr id="13" name="Picture 12">
            <a:extLst>
              <a:ext uri="{FF2B5EF4-FFF2-40B4-BE49-F238E27FC236}">
                <a16:creationId xmlns:a16="http://schemas.microsoft.com/office/drawing/2014/main" id="{ED4307B1-3E61-964A-BEE9-589E7C263C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896"/>
          <a:stretch/>
        </p:blipFill>
        <p:spPr>
          <a:xfrm>
            <a:off x="4730826" y="0"/>
            <a:ext cx="7441327" cy="6229920"/>
          </a:xfrm>
          <a:prstGeom prst="rect">
            <a:avLst/>
          </a:prstGeom>
        </p:spPr>
      </p:pic>
      <p:sp>
        <p:nvSpPr>
          <p:cNvPr id="7" name="Rectangle 6">
            <a:extLst>
              <a:ext uri="{FF2B5EF4-FFF2-40B4-BE49-F238E27FC236}">
                <a16:creationId xmlns:a16="http://schemas.microsoft.com/office/drawing/2014/main" id="{EECF8B57-333B-C24F-A258-EBC13261579C}"/>
              </a:ext>
            </a:extLst>
          </p:cNvPr>
          <p:cNvSpPr/>
          <p:nvPr userDrawn="1"/>
        </p:nvSpPr>
        <p:spPr>
          <a:xfrm flipH="1">
            <a:off x="407495" y="407913"/>
            <a:ext cx="8458209"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7" name="Text Placeholder 3">
            <a:extLst>
              <a:ext uri="{FF2B5EF4-FFF2-40B4-BE49-F238E27FC236}">
                <a16:creationId xmlns:a16="http://schemas.microsoft.com/office/drawing/2014/main" id="{EB425B7A-8D7D-D846-8061-6161D3862F36}"/>
              </a:ext>
            </a:extLst>
          </p:cNvPr>
          <p:cNvSpPr>
            <a:spLocks noGrp="1"/>
          </p:cNvSpPr>
          <p:nvPr>
            <p:ph type="body" sz="quarter" idx="15" hasCustomPrompt="1"/>
          </p:nvPr>
        </p:nvSpPr>
        <p:spPr>
          <a:xfrm>
            <a:off x="1059560" y="1718089"/>
            <a:ext cx="7408579" cy="1777171"/>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8" name="Text Placeholder 3">
            <a:extLst>
              <a:ext uri="{FF2B5EF4-FFF2-40B4-BE49-F238E27FC236}">
                <a16:creationId xmlns:a16="http://schemas.microsoft.com/office/drawing/2014/main" id="{28FE5C48-07FD-F94E-8F2F-387665A983AC}"/>
              </a:ext>
            </a:extLst>
          </p:cNvPr>
          <p:cNvSpPr>
            <a:spLocks noGrp="1"/>
          </p:cNvSpPr>
          <p:nvPr>
            <p:ph type="body" sz="quarter" idx="16" hasCustomPrompt="1"/>
          </p:nvPr>
        </p:nvSpPr>
        <p:spPr>
          <a:xfrm>
            <a:off x="1059560" y="3673228"/>
            <a:ext cx="7408579" cy="1599203"/>
          </a:xfrm>
          <a:prstGeom prst="rect">
            <a:avLst/>
          </a:prstGeom>
        </p:spPr>
        <p:txBody>
          <a:bodyPr/>
          <a:lstStyle>
            <a:lvl1pPr marL="192016" indent="-192016">
              <a:lnSpc>
                <a:spcPts val="1900"/>
              </a:lnSpc>
              <a:spcAft>
                <a:spcPts val="300"/>
              </a:spcAft>
              <a:buFont typeface="Arial" panose="020B0604020202020204" pitchFamily="34" charset="0"/>
              <a:buChar char="•"/>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
        <p:nvSpPr>
          <p:cNvPr id="19" name="Title 11">
            <a:extLst>
              <a:ext uri="{FF2B5EF4-FFF2-40B4-BE49-F238E27FC236}">
                <a16:creationId xmlns:a16="http://schemas.microsoft.com/office/drawing/2014/main" id="{26E7FCDC-71FE-3540-AF68-5B05444BBFF3}"/>
              </a:ext>
            </a:extLst>
          </p:cNvPr>
          <p:cNvSpPr>
            <a:spLocks noGrp="1"/>
          </p:cNvSpPr>
          <p:nvPr>
            <p:ph type="title" hasCustomPrompt="1"/>
          </p:nvPr>
        </p:nvSpPr>
        <p:spPr>
          <a:xfrm>
            <a:off x="1059560" y="920977"/>
            <a:ext cx="7408579" cy="795507"/>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PROJECT TITLE</a:t>
            </a:r>
          </a:p>
        </p:txBody>
      </p:sp>
    </p:spTree>
    <p:extLst>
      <p:ext uri="{BB962C8B-B14F-4D97-AF65-F5344CB8AC3E}">
        <p14:creationId xmlns:p14="http://schemas.microsoft.com/office/powerpoint/2010/main" val="4214630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ject Page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982D0-0571-674E-BDAD-3A4B7D63883F}"/>
              </a:ext>
            </a:extLst>
          </p:cNvPr>
          <p:cNvSpPr/>
          <p:nvPr userDrawn="1"/>
        </p:nvSpPr>
        <p:spPr>
          <a:xfrm>
            <a:off x="3" y="0"/>
            <a:ext cx="12191999"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8" name="Group 7">
            <a:extLst>
              <a:ext uri="{FF2B5EF4-FFF2-40B4-BE49-F238E27FC236}">
                <a16:creationId xmlns:a16="http://schemas.microsoft.com/office/drawing/2014/main" id="{9C314C3B-4334-1748-B835-EBF0C81F48FD}"/>
              </a:ext>
            </a:extLst>
          </p:cNvPr>
          <p:cNvGrpSpPr/>
          <p:nvPr userDrawn="1"/>
        </p:nvGrpSpPr>
        <p:grpSpPr>
          <a:xfrm>
            <a:off x="0" y="6229920"/>
            <a:ext cx="12191994" cy="628080"/>
            <a:chOff x="-3033598" y="6222380"/>
            <a:chExt cx="12191994" cy="628080"/>
          </a:xfrm>
        </p:grpSpPr>
        <p:sp>
          <p:nvSpPr>
            <p:cNvPr id="9" name="Rectangle 8">
              <a:extLst>
                <a:ext uri="{FF2B5EF4-FFF2-40B4-BE49-F238E27FC236}">
                  <a16:creationId xmlns:a16="http://schemas.microsoft.com/office/drawing/2014/main" id="{DC59AB56-09DD-654D-9BDF-F32CEE134AB5}"/>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68D376C-CCFB-BF41-81D5-8BC0BB050F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pic>
        <p:nvPicPr>
          <p:cNvPr id="13" name="Picture 12">
            <a:extLst>
              <a:ext uri="{FF2B5EF4-FFF2-40B4-BE49-F238E27FC236}">
                <a16:creationId xmlns:a16="http://schemas.microsoft.com/office/drawing/2014/main" id="{9B7E3DCE-165C-C34C-878B-FFDEC8FAC6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 y="0"/>
            <a:ext cx="6420711" cy="6240543"/>
          </a:xfrm>
          <a:prstGeom prst="rect">
            <a:avLst/>
          </a:prstGeom>
        </p:spPr>
      </p:pic>
      <p:sp>
        <p:nvSpPr>
          <p:cNvPr id="14" name="Rectangle 13">
            <a:extLst>
              <a:ext uri="{FF2B5EF4-FFF2-40B4-BE49-F238E27FC236}">
                <a16:creationId xmlns:a16="http://schemas.microsoft.com/office/drawing/2014/main" id="{202CE6B7-1F8D-2C47-AA82-2173FEBAF8BD}"/>
              </a:ext>
            </a:extLst>
          </p:cNvPr>
          <p:cNvSpPr/>
          <p:nvPr userDrawn="1"/>
        </p:nvSpPr>
        <p:spPr>
          <a:xfrm flipH="1">
            <a:off x="3309722" y="407913"/>
            <a:ext cx="8458209"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5" name="Text Placeholder 3">
            <a:extLst>
              <a:ext uri="{FF2B5EF4-FFF2-40B4-BE49-F238E27FC236}">
                <a16:creationId xmlns:a16="http://schemas.microsoft.com/office/drawing/2014/main" id="{DB267DE3-FF3B-B84D-BA0C-6257BAE0BE8D}"/>
              </a:ext>
            </a:extLst>
          </p:cNvPr>
          <p:cNvSpPr>
            <a:spLocks noGrp="1"/>
          </p:cNvSpPr>
          <p:nvPr>
            <p:ph type="body" sz="quarter" idx="15" hasCustomPrompt="1"/>
          </p:nvPr>
        </p:nvSpPr>
        <p:spPr>
          <a:xfrm>
            <a:off x="4014795" y="1678333"/>
            <a:ext cx="7408579" cy="1929919"/>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6" name="Text Placeholder 3">
            <a:extLst>
              <a:ext uri="{FF2B5EF4-FFF2-40B4-BE49-F238E27FC236}">
                <a16:creationId xmlns:a16="http://schemas.microsoft.com/office/drawing/2014/main" id="{999503AA-09E4-BA48-B095-560F739ECA22}"/>
              </a:ext>
            </a:extLst>
          </p:cNvPr>
          <p:cNvSpPr>
            <a:spLocks noGrp="1"/>
          </p:cNvSpPr>
          <p:nvPr>
            <p:ph type="body" sz="quarter" idx="16" hasCustomPrompt="1"/>
          </p:nvPr>
        </p:nvSpPr>
        <p:spPr>
          <a:xfrm>
            <a:off x="4014795" y="3633472"/>
            <a:ext cx="7408579" cy="1599203"/>
          </a:xfrm>
          <a:prstGeom prst="rect">
            <a:avLst/>
          </a:prstGeom>
        </p:spPr>
        <p:txBody>
          <a:bodyPr/>
          <a:lstStyle>
            <a:lvl1pPr marL="192016" indent="-192016">
              <a:lnSpc>
                <a:spcPts val="1900"/>
              </a:lnSpc>
              <a:spcAft>
                <a:spcPts val="300"/>
              </a:spcAft>
              <a:buFont typeface="Arial" panose="020B0604020202020204" pitchFamily="34" charset="0"/>
              <a:buChar char="•"/>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
        <p:nvSpPr>
          <p:cNvPr id="17" name="Title 11">
            <a:extLst>
              <a:ext uri="{FF2B5EF4-FFF2-40B4-BE49-F238E27FC236}">
                <a16:creationId xmlns:a16="http://schemas.microsoft.com/office/drawing/2014/main" id="{90D8DA8E-8557-974C-B93F-1DA2F2F045DB}"/>
              </a:ext>
            </a:extLst>
          </p:cNvPr>
          <p:cNvSpPr>
            <a:spLocks noGrp="1"/>
          </p:cNvSpPr>
          <p:nvPr>
            <p:ph type="title" hasCustomPrompt="1"/>
          </p:nvPr>
        </p:nvSpPr>
        <p:spPr>
          <a:xfrm>
            <a:off x="4014795" y="881221"/>
            <a:ext cx="7408579" cy="795507"/>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PROJECT TITLE</a:t>
            </a:r>
          </a:p>
        </p:txBody>
      </p:sp>
    </p:spTree>
    <p:extLst>
      <p:ext uri="{BB962C8B-B14F-4D97-AF65-F5344CB8AC3E}">
        <p14:creationId xmlns:p14="http://schemas.microsoft.com/office/powerpoint/2010/main" val="3091633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llquo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43341-A363-044F-BE3D-DA746A9A89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9" y="0"/>
            <a:ext cx="12197174" cy="6420505"/>
          </a:xfrm>
          <a:prstGeom prst="rect">
            <a:avLst/>
          </a:prstGeom>
        </p:spPr>
      </p:pic>
      <p:sp>
        <p:nvSpPr>
          <p:cNvPr id="3" name="Rectangle 2">
            <a:extLst>
              <a:ext uri="{FF2B5EF4-FFF2-40B4-BE49-F238E27FC236}">
                <a16:creationId xmlns:a16="http://schemas.microsoft.com/office/drawing/2014/main" id="{BC6095DD-FC89-1E4D-9694-DC2FDDFAB9FF}"/>
              </a:ext>
            </a:extLst>
          </p:cNvPr>
          <p:cNvSpPr/>
          <p:nvPr userDrawn="1"/>
        </p:nvSpPr>
        <p:spPr>
          <a:xfrm>
            <a:off x="-5180" y="588579"/>
            <a:ext cx="8804623" cy="5044544"/>
          </a:xfrm>
          <a:prstGeom prst="rect">
            <a:avLst/>
          </a:prstGeom>
          <a:solidFill>
            <a:schemeClr val="tx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4" name="Text Placeholder 1">
            <a:extLst>
              <a:ext uri="{FF2B5EF4-FFF2-40B4-BE49-F238E27FC236}">
                <a16:creationId xmlns:a16="http://schemas.microsoft.com/office/drawing/2014/main" id="{F7561199-795E-E144-9B96-DBAF9A1B0A4D}"/>
              </a:ext>
            </a:extLst>
          </p:cNvPr>
          <p:cNvSpPr txBox="1">
            <a:spLocks/>
          </p:cNvSpPr>
          <p:nvPr userDrawn="1"/>
        </p:nvSpPr>
        <p:spPr>
          <a:xfrm>
            <a:off x="521374" y="914874"/>
            <a:ext cx="2113223" cy="747777"/>
          </a:xfrm>
          <a:prstGeom prst="rect">
            <a:avLst/>
          </a:prstGeom>
          <a:ln>
            <a:noFill/>
          </a:ln>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999">
                <a:solidFill>
                  <a:schemeClr val="bg1"/>
                </a:solidFill>
                <a:latin typeface="Gotham Medium" charset="0"/>
                <a:ea typeface="Gotham Medium" charset="0"/>
                <a:cs typeface="Gotham Medium" charset="0"/>
              </a:rPr>
              <a:t>“</a:t>
            </a:r>
          </a:p>
        </p:txBody>
      </p:sp>
      <p:grpSp>
        <p:nvGrpSpPr>
          <p:cNvPr id="8" name="Group 7">
            <a:extLst>
              <a:ext uri="{FF2B5EF4-FFF2-40B4-BE49-F238E27FC236}">
                <a16:creationId xmlns:a16="http://schemas.microsoft.com/office/drawing/2014/main" id="{C1913210-BCE7-824E-9757-54EE09FFCF1E}"/>
              </a:ext>
            </a:extLst>
          </p:cNvPr>
          <p:cNvGrpSpPr/>
          <p:nvPr userDrawn="1"/>
        </p:nvGrpSpPr>
        <p:grpSpPr>
          <a:xfrm>
            <a:off x="0" y="6229920"/>
            <a:ext cx="12191994" cy="628080"/>
            <a:chOff x="-3033598" y="6222380"/>
            <a:chExt cx="12191994" cy="628080"/>
          </a:xfrm>
        </p:grpSpPr>
        <p:sp>
          <p:nvSpPr>
            <p:cNvPr id="9" name="Rectangle 8">
              <a:extLst>
                <a:ext uri="{FF2B5EF4-FFF2-40B4-BE49-F238E27FC236}">
                  <a16:creationId xmlns:a16="http://schemas.microsoft.com/office/drawing/2014/main" id="{8ADFAEA3-CDB9-E549-BA5A-6E5226AA7939}"/>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0DD187C-B0F4-7447-B7E3-6CD87E331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474447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m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2A37C-6E26-7447-97F6-81D866A347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625"/>
            <a:ext cx="12191994" cy="6868625"/>
          </a:xfrm>
          <a:prstGeom prst="rect">
            <a:avLst/>
          </a:prstGeom>
        </p:spPr>
      </p:pic>
      <p:sp>
        <p:nvSpPr>
          <p:cNvPr id="3" name="Rectangle 2">
            <a:extLst>
              <a:ext uri="{FF2B5EF4-FFF2-40B4-BE49-F238E27FC236}">
                <a16:creationId xmlns:a16="http://schemas.microsoft.com/office/drawing/2014/main" id="{33131967-C16F-3544-A87E-72DE98268ECC}"/>
              </a:ext>
            </a:extLst>
          </p:cNvPr>
          <p:cNvSpPr/>
          <p:nvPr userDrawn="1"/>
        </p:nvSpPr>
        <p:spPr>
          <a:xfrm flipH="1">
            <a:off x="2732693" y="394661"/>
            <a:ext cx="9494017"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7" name="Group 6">
            <a:extLst>
              <a:ext uri="{FF2B5EF4-FFF2-40B4-BE49-F238E27FC236}">
                <a16:creationId xmlns:a16="http://schemas.microsoft.com/office/drawing/2014/main" id="{9FBD480A-D58F-0D4F-9B69-C3585ED418FE}"/>
              </a:ext>
            </a:extLst>
          </p:cNvPr>
          <p:cNvGrpSpPr/>
          <p:nvPr userDrawn="1"/>
        </p:nvGrpSpPr>
        <p:grpSpPr>
          <a:xfrm>
            <a:off x="0" y="6229920"/>
            <a:ext cx="12191994" cy="628080"/>
            <a:chOff x="-3033598" y="6222380"/>
            <a:chExt cx="12191994" cy="628080"/>
          </a:xfrm>
        </p:grpSpPr>
        <p:sp>
          <p:nvSpPr>
            <p:cNvPr id="8" name="Rectangle 7">
              <a:extLst>
                <a:ext uri="{FF2B5EF4-FFF2-40B4-BE49-F238E27FC236}">
                  <a16:creationId xmlns:a16="http://schemas.microsoft.com/office/drawing/2014/main" id="{E3322421-A763-4C41-A425-E862DC28E7B2}"/>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372EB34-105B-CD42-993D-82699B8D67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4" name="Title 3">
            <a:extLst>
              <a:ext uri="{FF2B5EF4-FFF2-40B4-BE49-F238E27FC236}">
                <a16:creationId xmlns:a16="http://schemas.microsoft.com/office/drawing/2014/main" id="{911B0AB9-8213-4DDF-821D-DA0034554E01}"/>
              </a:ext>
            </a:extLst>
          </p:cNvPr>
          <p:cNvSpPr>
            <a:spLocks noGrp="1"/>
          </p:cNvSpPr>
          <p:nvPr>
            <p:ph type="title" hasCustomPrompt="1"/>
          </p:nvPr>
        </p:nvSpPr>
        <p:spPr>
          <a:xfrm>
            <a:off x="2975956" y="398377"/>
            <a:ext cx="8943974" cy="1325563"/>
          </a:xfrm>
          <a:prstGeom prst="rect">
            <a:avLst/>
          </a:prstGeom>
        </p:spPr>
        <p:txBody>
          <a:bodyPr/>
          <a:lstStyle>
            <a:lvl1pPr>
              <a:defRPr/>
            </a:lvl1pPr>
          </a:lstStyle>
          <a:p>
            <a:r>
              <a:rPr lang="en-US"/>
              <a:t>TITLE HERE (ALL CAPS)</a:t>
            </a:r>
          </a:p>
        </p:txBody>
      </p:sp>
      <p:sp>
        <p:nvSpPr>
          <p:cNvPr id="6" name="Text Placeholder 5">
            <a:extLst>
              <a:ext uri="{FF2B5EF4-FFF2-40B4-BE49-F238E27FC236}">
                <a16:creationId xmlns:a16="http://schemas.microsoft.com/office/drawing/2014/main" id="{EA1C0C87-552E-4A38-8192-EA3E4C0EDEC9}"/>
              </a:ext>
            </a:extLst>
          </p:cNvPr>
          <p:cNvSpPr>
            <a:spLocks noGrp="1"/>
          </p:cNvSpPr>
          <p:nvPr>
            <p:ph type="body" sz="quarter" idx="10"/>
          </p:nvPr>
        </p:nvSpPr>
        <p:spPr>
          <a:xfrm>
            <a:off x="2976563" y="1928813"/>
            <a:ext cx="8943975" cy="36496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340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userDrawn="1"/>
        </p:nvSpPr>
        <p:spPr>
          <a:xfrm>
            <a:off x="0" y="0"/>
            <a:ext cx="12200832"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11" name="Picture 10">
            <a:extLst>
              <a:ext uri="{FF2B5EF4-FFF2-40B4-BE49-F238E27FC236}">
                <a16:creationId xmlns:a16="http://schemas.microsoft.com/office/drawing/2014/main" id="{F943707A-7696-3643-8F64-3807B32D01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096000" cy="6350689"/>
          </a:xfrm>
          <a:prstGeom prst="rect">
            <a:avLst/>
          </a:prstGeom>
        </p:spPr>
      </p:pic>
      <p:grpSp>
        <p:nvGrpSpPr>
          <p:cNvPr id="7" name="Group 6">
            <a:extLst>
              <a:ext uri="{FF2B5EF4-FFF2-40B4-BE49-F238E27FC236}">
                <a16:creationId xmlns:a16="http://schemas.microsoft.com/office/drawing/2014/main" id="{4A3E996B-282E-8A41-8B81-BC62B0C16A1C}"/>
              </a:ext>
            </a:extLst>
          </p:cNvPr>
          <p:cNvGrpSpPr/>
          <p:nvPr userDrawn="1"/>
        </p:nvGrpSpPr>
        <p:grpSpPr>
          <a:xfrm>
            <a:off x="0" y="6229920"/>
            <a:ext cx="12191994" cy="628080"/>
            <a:chOff x="-3033598" y="6222380"/>
            <a:chExt cx="12191994" cy="628080"/>
          </a:xfrm>
        </p:grpSpPr>
        <p:sp>
          <p:nvSpPr>
            <p:cNvPr id="8" name="Rectangle 7">
              <a:extLst>
                <a:ext uri="{FF2B5EF4-FFF2-40B4-BE49-F238E27FC236}">
                  <a16:creationId xmlns:a16="http://schemas.microsoft.com/office/drawing/2014/main" id="{7228C11D-7318-A049-8E1E-F55D3BBD48BD}"/>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BA87025-3651-994B-AFE8-E06EB7A76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3192123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userDrawn="1"/>
        </p:nvSpPr>
        <p:spPr>
          <a:xfrm>
            <a:off x="0" y="0"/>
            <a:ext cx="12200832"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7" name="Group 6">
            <a:extLst>
              <a:ext uri="{FF2B5EF4-FFF2-40B4-BE49-F238E27FC236}">
                <a16:creationId xmlns:a16="http://schemas.microsoft.com/office/drawing/2014/main" id="{4A3E996B-282E-8A41-8B81-BC62B0C16A1C}"/>
              </a:ext>
            </a:extLst>
          </p:cNvPr>
          <p:cNvGrpSpPr/>
          <p:nvPr userDrawn="1"/>
        </p:nvGrpSpPr>
        <p:grpSpPr>
          <a:xfrm>
            <a:off x="0" y="6229920"/>
            <a:ext cx="12191994" cy="628080"/>
            <a:chOff x="-3033598" y="6222380"/>
            <a:chExt cx="12191994" cy="628080"/>
          </a:xfrm>
        </p:grpSpPr>
        <p:sp>
          <p:nvSpPr>
            <p:cNvPr id="8" name="Rectangle 7">
              <a:extLst>
                <a:ext uri="{FF2B5EF4-FFF2-40B4-BE49-F238E27FC236}">
                  <a16:creationId xmlns:a16="http://schemas.microsoft.com/office/drawing/2014/main" id="{7228C11D-7318-A049-8E1E-F55D3BBD48BD}"/>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BA87025-3651-994B-AFE8-E06EB7A76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5" name="Picture Placeholder 4">
            <a:extLst>
              <a:ext uri="{FF2B5EF4-FFF2-40B4-BE49-F238E27FC236}">
                <a16:creationId xmlns:a16="http://schemas.microsoft.com/office/drawing/2014/main" id="{2C51090E-E774-405E-984F-30154503D6B6}"/>
              </a:ext>
            </a:extLst>
          </p:cNvPr>
          <p:cNvSpPr>
            <a:spLocks noGrp="1"/>
          </p:cNvSpPr>
          <p:nvPr>
            <p:ph type="pic" sz="quarter" idx="10"/>
          </p:nvPr>
        </p:nvSpPr>
        <p:spPr>
          <a:xfrm>
            <a:off x="0" y="0"/>
            <a:ext cx="5976938" cy="6229350"/>
          </a:xfrm>
          <a:prstGeom prst="rect">
            <a:avLst/>
          </a:prstGeom>
        </p:spPr>
        <p:txBody>
          <a:bodyPr/>
          <a:lstStyle/>
          <a:p>
            <a:r>
              <a:rPr lang="en-US"/>
              <a:t>Click icon to add picture</a:t>
            </a:r>
          </a:p>
        </p:txBody>
      </p:sp>
      <p:sp>
        <p:nvSpPr>
          <p:cNvPr id="6" name="Title 5">
            <a:extLst>
              <a:ext uri="{FF2B5EF4-FFF2-40B4-BE49-F238E27FC236}">
                <a16:creationId xmlns:a16="http://schemas.microsoft.com/office/drawing/2014/main" id="{61FCEEFA-AD00-4B93-A17E-783CDF0BEA86}"/>
              </a:ext>
            </a:extLst>
          </p:cNvPr>
          <p:cNvSpPr>
            <a:spLocks noGrp="1"/>
          </p:cNvSpPr>
          <p:nvPr>
            <p:ph type="title" hasCustomPrompt="1"/>
          </p:nvPr>
        </p:nvSpPr>
        <p:spPr>
          <a:xfrm>
            <a:off x="6215063" y="365125"/>
            <a:ext cx="5706057" cy="1325563"/>
          </a:xfrm>
          <a:prstGeom prst="rect">
            <a:avLst/>
          </a:prstGeom>
        </p:spPr>
        <p:txBody>
          <a:bodyPr/>
          <a:lstStyle>
            <a:lvl1pPr>
              <a:defRPr/>
            </a:lvl1pPr>
          </a:lstStyle>
          <a:p>
            <a:r>
              <a:rPr lang="en-US"/>
              <a:t>ADD TEXT HERE (ALL CAPS)</a:t>
            </a:r>
          </a:p>
        </p:txBody>
      </p:sp>
      <p:sp>
        <p:nvSpPr>
          <p:cNvPr id="12" name="Text Placeholder 11">
            <a:extLst>
              <a:ext uri="{FF2B5EF4-FFF2-40B4-BE49-F238E27FC236}">
                <a16:creationId xmlns:a16="http://schemas.microsoft.com/office/drawing/2014/main" id="{C03E561A-E727-42EB-922D-BBA5DD4B9867}"/>
              </a:ext>
            </a:extLst>
          </p:cNvPr>
          <p:cNvSpPr>
            <a:spLocks noGrp="1"/>
          </p:cNvSpPr>
          <p:nvPr>
            <p:ph type="body" sz="quarter" idx="11" hasCustomPrompt="1"/>
          </p:nvPr>
        </p:nvSpPr>
        <p:spPr>
          <a:xfrm>
            <a:off x="6215063" y="1878013"/>
            <a:ext cx="5705475" cy="4214812"/>
          </a:xfrm>
          <a:prstGeom prst="rect">
            <a:avLst/>
          </a:prstGeom>
        </p:spPr>
        <p:txBody>
          <a:bodyPr/>
          <a:lstStyle>
            <a:lvl1pPr>
              <a:defRPr/>
            </a:lvl1pPr>
          </a:lstStyle>
          <a:p>
            <a:pPr lvl="0"/>
            <a:r>
              <a:rPr lang="en-US"/>
              <a:t>Body Goes here</a:t>
            </a:r>
          </a:p>
        </p:txBody>
      </p:sp>
    </p:spTree>
    <p:extLst>
      <p:ext uri="{BB962C8B-B14F-4D97-AF65-F5344CB8AC3E}">
        <p14:creationId xmlns:p14="http://schemas.microsoft.com/office/powerpoint/2010/main" val="2981180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userDrawn="1"/>
        </p:nvSpPr>
        <p:spPr>
          <a:xfrm>
            <a:off x="0" y="0"/>
            <a:ext cx="12200832"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7" name="Group 6">
            <a:extLst>
              <a:ext uri="{FF2B5EF4-FFF2-40B4-BE49-F238E27FC236}">
                <a16:creationId xmlns:a16="http://schemas.microsoft.com/office/drawing/2014/main" id="{4A3E996B-282E-8A41-8B81-BC62B0C16A1C}"/>
              </a:ext>
            </a:extLst>
          </p:cNvPr>
          <p:cNvGrpSpPr/>
          <p:nvPr userDrawn="1"/>
        </p:nvGrpSpPr>
        <p:grpSpPr>
          <a:xfrm>
            <a:off x="0" y="6229920"/>
            <a:ext cx="12191994" cy="628080"/>
            <a:chOff x="-3033598" y="6222380"/>
            <a:chExt cx="12191994" cy="628080"/>
          </a:xfrm>
        </p:grpSpPr>
        <p:sp>
          <p:nvSpPr>
            <p:cNvPr id="8" name="Rectangle 7">
              <a:extLst>
                <a:ext uri="{FF2B5EF4-FFF2-40B4-BE49-F238E27FC236}">
                  <a16:creationId xmlns:a16="http://schemas.microsoft.com/office/drawing/2014/main" id="{7228C11D-7318-A049-8E1E-F55D3BBD48BD}"/>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BA87025-3651-994B-AFE8-E06EB7A76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5" name="Picture Placeholder 4">
            <a:extLst>
              <a:ext uri="{FF2B5EF4-FFF2-40B4-BE49-F238E27FC236}">
                <a16:creationId xmlns:a16="http://schemas.microsoft.com/office/drawing/2014/main" id="{2C51090E-E774-405E-984F-30154503D6B6}"/>
              </a:ext>
            </a:extLst>
          </p:cNvPr>
          <p:cNvSpPr>
            <a:spLocks noGrp="1"/>
          </p:cNvSpPr>
          <p:nvPr>
            <p:ph type="pic" sz="quarter" idx="10"/>
          </p:nvPr>
        </p:nvSpPr>
        <p:spPr>
          <a:xfrm>
            <a:off x="6209597" y="0"/>
            <a:ext cx="5976938" cy="6229350"/>
          </a:xfrm>
          <a:prstGeom prst="rect">
            <a:avLst/>
          </a:prstGeom>
        </p:spPr>
        <p:txBody>
          <a:bodyPr/>
          <a:lstStyle/>
          <a:p>
            <a:r>
              <a:rPr lang="en-US"/>
              <a:t>Click icon to add picture</a:t>
            </a:r>
          </a:p>
        </p:txBody>
      </p:sp>
      <p:sp>
        <p:nvSpPr>
          <p:cNvPr id="6" name="Title 5">
            <a:extLst>
              <a:ext uri="{FF2B5EF4-FFF2-40B4-BE49-F238E27FC236}">
                <a16:creationId xmlns:a16="http://schemas.microsoft.com/office/drawing/2014/main" id="{61FCEEFA-AD00-4B93-A17E-783CDF0BEA86}"/>
              </a:ext>
            </a:extLst>
          </p:cNvPr>
          <p:cNvSpPr>
            <a:spLocks noGrp="1"/>
          </p:cNvSpPr>
          <p:nvPr>
            <p:ph type="title" hasCustomPrompt="1"/>
          </p:nvPr>
        </p:nvSpPr>
        <p:spPr>
          <a:xfrm>
            <a:off x="249420" y="456565"/>
            <a:ext cx="5706057" cy="1325563"/>
          </a:xfrm>
          <a:prstGeom prst="rect">
            <a:avLst/>
          </a:prstGeom>
        </p:spPr>
        <p:txBody>
          <a:bodyPr/>
          <a:lstStyle>
            <a:lvl1pPr>
              <a:defRPr/>
            </a:lvl1pPr>
          </a:lstStyle>
          <a:p>
            <a:r>
              <a:rPr lang="en-US"/>
              <a:t>ADD TEXT HERE (ALL CAPS)</a:t>
            </a:r>
          </a:p>
        </p:txBody>
      </p:sp>
      <p:sp>
        <p:nvSpPr>
          <p:cNvPr id="12" name="Text Placeholder 11">
            <a:extLst>
              <a:ext uri="{FF2B5EF4-FFF2-40B4-BE49-F238E27FC236}">
                <a16:creationId xmlns:a16="http://schemas.microsoft.com/office/drawing/2014/main" id="{C03E561A-E727-42EB-922D-BBA5DD4B9867}"/>
              </a:ext>
            </a:extLst>
          </p:cNvPr>
          <p:cNvSpPr>
            <a:spLocks noGrp="1"/>
          </p:cNvSpPr>
          <p:nvPr>
            <p:ph type="body" sz="quarter" idx="11" hasCustomPrompt="1"/>
          </p:nvPr>
        </p:nvSpPr>
        <p:spPr>
          <a:xfrm>
            <a:off x="250002" y="1898333"/>
            <a:ext cx="5705475" cy="4214812"/>
          </a:xfrm>
          <a:prstGeom prst="rect">
            <a:avLst/>
          </a:prstGeom>
        </p:spPr>
        <p:txBody>
          <a:bodyPr/>
          <a:lstStyle>
            <a:lvl1pPr>
              <a:defRPr/>
            </a:lvl1pPr>
          </a:lstStyle>
          <a:p>
            <a:pPr lvl="0"/>
            <a:r>
              <a:rPr lang="en-US"/>
              <a:t>Body Goes here</a:t>
            </a:r>
          </a:p>
        </p:txBody>
      </p:sp>
    </p:spTree>
    <p:extLst>
      <p:ext uri="{BB962C8B-B14F-4D97-AF65-F5344CB8AC3E}">
        <p14:creationId xmlns:p14="http://schemas.microsoft.com/office/powerpoint/2010/main" val="998788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userDrawn="1"/>
        </p:nvSpPr>
        <p:spPr>
          <a:xfrm>
            <a:off x="0" y="0"/>
            <a:ext cx="12200832"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7" name="Group 6">
            <a:extLst>
              <a:ext uri="{FF2B5EF4-FFF2-40B4-BE49-F238E27FC236}">
                <a16:creationId xmlns:a16="http://schemas.microsoft.com/office/drawing/2014/main" id="{4A3E996B-282E-8A41-8B81-BC62B0C16A1C}"/>
              </a:ext>
            </a:extLst>
          </p:cNvPr>
          <p:cNvGrpSpPr/>
          <p:nvPr userDrawn="1"/>
        </p:nvGrpSpPr>
        <p:grpSpPr>
          <a:xfrm>
            <a:off x="0" y="6229920"/>
            <a:ext cx="12191994" cy="628080"/>
            <a:chOff x="-3033598" y="6222380"/>
            <a:chExt cx="12191994" cy="628080"/>
          </a:xfrm>
        </p:grpSpPr>
        <p:sp>
          <p:nvSpPr>
            <p:cNvPr id="8" name="Rectangle 7">
              <a:extLst>
                <a:ext uri="{FF2B5EF4-FFF2-40B4-BE49-F238E27FC236}">
                  <a16:creationId xmlns:a16="http://schemas.microsoft.com/office/drawing/2014/main" id="{7228C11D-7318-A049-8E1E-F55D3BBD48BD}"/>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BA87025-3651-994B-AFE8-E06EB7A76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3" name="Title 2">
            <a:extLst>
              <a:ext uri="{FF2B5EF4-FFF2-40B4-BE49-F238E27FC236}">
                <a16:creationId xmlns:a16="http://schemas.microsoft.com/office/drawing/2014/main" id="{354AFC86-F869-4A3E-8635-EF3DE66A03B4}"/>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a:t>TITLE ALL CAPS</a:t>
            </a:r>
          </a:p>
        </p:txBody>
      </p:sp>
      <p:sp>
        <p:nvSpPr>
          <p:cNvPr id="10" name="Picture Placeholder 9">
            <a:extLst>
              <a:ext uri="{FF2B5EF4-FFF2-40B4-BE49-F238E27FC236}">
                <a16:creationId xmlns:a16="http://schemas.microsoft.com/office/drawing/2014/main" id="{400A79A0-F68D-4EB8-B9F2-6809BF7E7A95}"/>
              </a:ext>
            </a:extLst>
          </p:cNvPr>
          <p:cNvSpPr>
            <a:spLocks noGrp="1"/>
          </p:cNvSpPr>
          <p:nvPr>
            <p:ph type="pic" sz="quarter" idx="10"/>
          </p:nvPr>
        </p:nvSpPr>
        <p:spPr>
          <a:xfrm>
            <a:off x="838200" y="1911350"/>
            <a:ext cx="10515600" cy="4113213"/>
          </a:xfrm>
          <a:prstGeom prst="rect">
            <a:avLst/>
          </a:prstGeom>
        </p:spPr>
        <p:txBody>
          <a:bodyPr/>
          <a:lstStyle/>
          <a:p>
            <a:r>
              <a:rPr lang="en-US"/>
              <a:t>Click icon to add picture</a:t>
            </a:r>
          </a:p>
        </p:txBody>
      </p:sp>
    </p:spTree>
    <p:extLst>
      <p:ext uri="{BB962C8B-B14F-4D97-AF65-F5344CB8AC3E}">
        <p14:creationId xmlns:p14="http://schemas.microsoft.com/office/powerpoint/2010/main" val="95526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ight Gre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E4F587-145D-F04E-BD3E-8525CE3A3FA1}"/>
              </a:ext>
            </a:extLst>
          </p:cNvPr>
          <p:cNvSpPr/>
          <p:nvPr userDrawn="1"/>
        </p:nvSpPr>
        <p:spPr>
          <a:xfrm>
            <a:off x="0" y="-25220"/>
            <a:ext cx="12206013" cy="42924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6" name="Group 5">
            <a:extLst>
              <a:ext uri="{FF2B5EF4-FFF2-40B4-BE49-F238E27FC236}">
                <a16:creationId xmlns:a16="http://schemas.microsoft.com/office/drawing/2014/main" id="{046E8000-1534-024B-BF9E-768AE1194A43}"/>
              </a:ext>
            </a:extLst>
          </p:cNvPr>
          <p:cNvGrpSpPr/>
          <p:nvPr userDrawn="1"/>
        </p:nvGrpSpPr>
        <p:grpSpPr>
          <a:xfrm>
            <a:off x="0" y="6229920"/>
            <a:ext cx="12191994" cy="628080"/>
            <a:chOff x="-3033598" y="6222380"/>
            <a:chExt cx="12191994" cy="628080"/>
          </a:xfrm>
        </p:grpSpPr>
        <p:sp>
          <p:nvSpPr>
            <p:cNvPr id="7" name="Rectangle 6">
              <a:extLst>
                <a:ext uri="{FF2B5EF4-FFF2-40B4-BE49-F238E27FC236}">
                  <a16:creationId xmlns:a16="http://schemas.microsoft.com/office/drawing/2014/main" id="{78E6F2A2-1A70-794F-A677-CCA3FE9BFC0F}"/>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3ADBB1-C12B-7C48-A587-9A67424F8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3" name="Title 2">
            <a:extLst>
              <a:ext uri="{FF2B5EF4-FFF2-40B4-BE49-F238E27FC236}">
                <a16:creationId xmlns:a16="http://schemas.microsoft.com/office/drawing/2014/main" id="{3A40F84B-32CE-44A5-9ACF-6D2BE5920027}"/>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a:t>TITLE ALL CAPS</a:t>
            </a:r>
          </a:p>
        </p:txBody>
      </p:sp>
      <p:sp>
        <p:nvSpPr>
          <p:cNvPr id="5" name="Picture Placeholder 4">
            <a:extLst>
              <a:ext uri="{FF2B5EF4-FFF2-40B4-BE49-F238E27FC236}">
                <a16:creationId xmlns:a16="http://schemas.microsoft.com/office/drawing/2014/main" id="{C43C81F1-D1A1-4684-93B2-08B899791AF0}"/>
              </a:ext>
            </a:extLst>
          </p:cNvPr>
          <p:cNvSpPr>
            <a:spLocks noGrp="1"/>
          </p:cNvSpPr>
          <p:nvPr>
            <p:ph type="pic" sz="quarter" idx="10"/>
          </p:nvPr>
        </p:nvSpPr>
        <p:spPr>
          <a:xfrm>
            <a:off x="838200" y="1920875"/>
            <a:ext cx="10515600" cy="2252663"/>
          </a:xfrm>
          <a:prstGeom prst="rect">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0526C7F2-4AB6-4447-A490-17EF9DABB711}"/>
              </a:ext>
            </a:extLst>
          </p:cNvPr>
          <p:cNvSpPr>
            <a:spLocks noGrp="1"/>
          </p:cNvSpPr>
          <p:nvPr>
            <p:ph type="body" sz="quarter" idx="11" hasCustomPrompt="1"/>
          </p:nvPr>
        </p:nvSpPr>
        <p:spPr>
          <a:xfrm>
            <a:off x="838199" y="4497388"/>
            <a:ext cx="10516985" cy="1638300"/>
          </a:xfrm>
          <a:prstGeom prst="rect">
            <a:avLst/>
          </a:prstGeom>
        </p:spPr>
        <p:txBody>
          <a:bodyPr/>
          <a:lstStyle>
            <a:lvl1pPr>
              <a:defRPr/>
            </a:lvl1pPr>
          </a:lstStyle>
          <a:p>
            <a:pPr lvl="0"/>
            <a:r>
              <a:rPr lang="en-US"/>
              <a:t>Additional Text Here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41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B93FE7-9FBD-1440-8680-0EFABEB49B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69FB8686-48C2-5640-920C-826EC3FE2A37}"/>
              </a:ext>
            </a:extLst>
          </p:cNvPr>
          <p:cNvPicPr>
            <a:picLocks noChangeAspect="1"/>
          </p:cNvPicPr>
          <p:nvPr userDrawn="1"/>
        </p:nvPicPr>
        <p:blipFill>
          <a:blip r:embed="rId3">
            <a:alphaModFix amt="49000"/>
          </a:blip>
          <a:stretch>
            <a:fillRect/>
          </a:stretch>
        </p:blipFill>
        <p:spPr>
          <a:xfrm flipH="1">
            <a:off x="-4" y="0"/>
            <a:ext cx="12191997" cy="2504661"/>
          </a:xfrm>
          <a:prstGeom prst="rect">
            <a:avLst/>
          </a:prstGeom>
        </p:spPr>
      </p:pic>
      <p:grpSp>
        <p:nvGrpSpPr>
          <p:cNvPr id="14" name="Group 13">
            <a:extLst>
              <a:ext uri="{FF2B5EF4-FFF2-40B4-BE49-F238E27FC236}">
                <a16:creationId xmlns:a16="http://schemas.microsoft.com/office/drawing/2014/main" id="{32982E03-5585-8149-BC0B-60C4A295F6DF}"/>
              </a:ext>
            </a:extLst>
          </p:cNvPr>
          <p:cNvGrpSpPr/>
          <p:nvPr userDrawn="1"/>
        </p:nvGrpSpPr>
        <p:grpSpPr>
          <a:xfrm>
            <a:off x="0" y="6229920"/>
            <a:ext cx="12191994" cy="628080"/>
            <a:chOff x="-3033598" y="6222380"/>
            <a:chExt cx="12191994" cy="628080"/>
          </a:xfrm>
        </p:grpSpPr>
        <p:sp>
          <p:nvSpPr>
            <p:cNvPr id="15" name="Rectangle 14">
              <a:extLst>
                <a:ext uri="{FF2B5EF4-FFF2-40B4-BE49-F238E27FC236}">
                  <a16:creationId xmlns:a16="http://schemas.microsoft.com/office/drawing/2014/main" id="{8D661CD8-4FB8-1A40-B1D2-FD60C91095AF}"/>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D13E5A2-8F06-4449-AB77-CB46C5FB30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Gre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E4F587-145D-F04E-BD3E-8525CE3A3FA1}"/>
              </a:ext>
            </a:extLst>
          </p:cNvPr>
          <p:cNvSpPr/>
          <p:nvPr userDrawn="1"/>
        </p:nvSpPr>
        <p:spPr>
          <a:xfrm>
            <a:off x="0" y="-25220"/>
            <a:ext cx="12206013" cy="42924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6" name="Group 5">
            <a:extLst>
              <a:ext uri="{FF2B5EF4-FFF2-40B4-BE49-F238E27FC236}">
                <a16:creationId xmlns:a16="http://schemas.microsoft.com/office/drawing/2014/main" id="{046E8000-1534-024B-BF9E-768AE1194A43}"/>
              </a:ext>
            </a:extLst>
          </p:cNvPr>
          <p:cNvGrpSpPr/>
          <p:nvPr userDrawn="1"/>
        </p:nvGrpSpPr>
        <p:grpSpPr>
          <a:xfrm>
            <a:off x="0" y="6229920"/>
            <a:ext cx="12191994" cy="628080"/>
            <a:chOff x="-3033598" y="6222380"/>
            <a:chExt cx="12191994" cy="628080"/>
          </a:xfrm>
        </p:grpSpPr>
        <p:sp>
          <p:nvSpPr>
            <p:cNvPr id="7" name="Rectangle 6">
              <a:extLst>
                <a:ext uri="{FF2B5EF4-FFF2-40B4-BE49-F238E27FC236}">
                  <a16:creationId xmlns:a16="http://schemas.microsoft.com/office/drawing/2014/main" id="{78E6F2A2-1A70-794F-A677-CCA3FE9BFC0F}"/>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3ADBB1-C12B-7C48-A587-9A67424F8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728531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Gre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D1DC80-110F-2640-8FD4-A495D0334C57}"/>
              </a:ext>
            </a:extLst>
          </p:cNvPr>
          <p:cNvSpPr/>
          <p:nvPr userDrawn="1"/>
        </p:nvSpPr>
        <p:spPr>
          <a:xfrm>
            <a:off x="0" y="-25220"/>
            <a:ext cx="12206013" cy="667786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6" name="Group 5">
            <a:extLst>
              <a:ext uri="{FF2B5EF4-FFF2-40B4-BE49-F238E27FC236}">
                <a16:creationId xmlns:a16="http://schemas.microsoft.com/office/drawing/2014/main" id="{068289DB-0988-534F-97EA-E0B3A577538B}"/>
              </a:ext>
            </a:extLst>
          </p:cNvPr>
          <p:cNvGrpSpPr/>
          <p:nvPr userDrawn="1"/>
        </p:nvGrpSpPr>
        <p:grpSpPr>
          <a:xfrm>
            <a:off x="0" y="6229920"/>
            <a:ext cx="12191994" cy="628080"/>
            <a:chOff x="-3033598" y="6222380"/>
            <a:chExt cx="12191994" cy="628080"/>
          </a:xfrm>
        </p:grpSpPr>
        <p:sp>
          <p:nvSpPr>
            <p:cNvPr id="7" name="Rectangle 6">
              <a:extLst>
                <a:ext uri="{FF2B5EF4-FFF2-40B4-BE49-F238E27FC236}">
                  <a16:creationId xmlns:a16="http://schemas.microsoft.com/office/drawing/2014/main" id="{AC53822A-7C57-154A-873A-7D174CEE4756}"/>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629902-989D-D44B-91E6-90CD5F588C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086688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 Image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395B4-1830-5F47-8FBE-0BC7A233B4A5}"/>
              </a:ext>
            </a:extLst>
          </p:cNvPr>
          <p:cNvSpPr/>
          <p:nvPr userDrawn="1"/>
        </p:nvSpPr>
        <p:spPr>
          <a:xfrm>
            <a:off x="0" y="-25220"/>
            <a:ext cx="12206013"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3" name="Rectangle 2">
            <a:extLst>
              <a:ext uri="{FF2B5EF4-FFF2-40B4-BE49-F238E27FC236}">
                <a16:creationId xmlns:a16="http://schemas.microsoft.com/office/drawing/2014/main" id="{C74BEB87-444D-AC4B-8475-2BBB7F7E8A09}"/>
              </a:ext>
            </a:extLst>
          </p:cNvPr>
          <p:cNvSpPr/>
          <p:nvPr userDrawn="1"/>
        </p:nvSpPr>
        <p:spPr>
          <a:xfrm flipH="1">
            <a:off x="392384" y="371061"/>
            <a:ext cx="11438449" cy="584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11" name="Picture 10">
            <a:extLst>
              <a:ext uri="{FF2B5EF4-FFF2-40B4-BE49-F238E27FC236}">
                <a16:creationId xmlns:a16="http://schemas.microsoft.com/office/drawing/2014/main" id="{C2E87CC4-3AEC-0B44-9394-7880F629DA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3555" y="6420505"/>
            <a:ext cx="1547566" cy="232135"/>
          </a:xfrm>
          <a:prstGeom prst="rect">
            <a:avLst/>
          </a:prstGeom>
        </p:spPr>
      </p:pic>
      <p:pic>
        <p:nvPicPr>
          <p:cNvPr id="14" name="Picture 13">
            <a:extLst>
              <a:ext uri="{FF2B5EF4-FFF2-40B4-BE49-F238E27FC236}">
                <a16:creationId xmlns:a16="http://schemas.microsoft.com/office/drawing/2014/main" id="{C08F3E01-717E-4B4F-A7B1-977E51953E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26" y="778752"/>
            <a:ext cx="3828356" cy="4822607"/>
          </a:xfrm>
          <a:prstGeom prst="rect">
            <a:avLst/>
          </a:prstGeom>
        </p:spPr>
      </p:pic>
      <p:sp>
        <p:nvSpPr>
          <p:cNvPr id="15" name="Text Placeholder 3">
            <a:extLst>
              <a:ext uri="{FF2B5EF4-FFF2-40B4-BE49-F238E27FC236}">
                <a16:creationId xmlns:a16="http://schemas.microsoft.com/office/drawing/2014/main" id="{7F269AEE-63CF-BA42-9C9D-0BC436BFBAEC}"/>
              </a:ext>
            </a:extLst>
          </p:cNvPr>
          <p:cNvSpPr>
            <a:spLocks noGrp="1"/>
          </p:cNvSpPr>
          <p:nvPr>
            <p:ph type="body" sz="quarter" idx="15" hasCustomPrompt="1"/>
          </p:nvPr>
        </p:nvSpPr>
        <p:spPr>
          <a:xfrm>
            <a:off x="4584638" y="1651829"/>
            <a:ext cx="6501339" cy="2350327"/>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6" name="Text Placeholder 3">
            <a:extLst>
              <a:ext uri="{FF2B5EF4-FFF2-40B4-BE49-F238E27FC236}">
                <a16:creationId xmlns:a16="http://schemas.microsoft.com/office/drawing/2014/main" id="{496055F9-C946-3F42-8711-E2154DEA6918}"/>
              </a:ext>
            </a:extLst>
          </p:cNvPr>
          <p:cNvSpPr>
            <a:spLocks noGrp="1"/>
          </p:cNvSpPr>
          <p:nvPr>
            <p:ph type="body" sz="quarter" idx="16" hasCustomPrompt="1"/>
          </p:nvPr>
        </p:nvSpPr>
        <p:spPr>
          <a:xfrm>
            <a:off x="4584638" y="4002156"/>
            <a:ext cx="6501339" cy="1599203"/>
          </a:xfrm>
          <a:prstGeom prst="rect">
            <a:avLst/>
          </a:prstGeom>
        </p:spPr>
        <p:txBody>
          <a:bodyPr/>
          <a:lstStyle>
            <a:lvl1pPr marL="192016" indent="-192016">
              <a:lnSpc>
                <a:spcPts val="1900"/>
              </a:lnSpc>
              <a:spcAft>
                <a:spcPts val="300"/>
              </a:spcAft>
              <a:buFont typeface="Arial" panose="020B0604020202020204" pitchFamily="34" charset="0"/>
              <a:buChar char="•"/>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
        <p:nvSpPr>
          <p:cNvPr id="17" name="Title 11">
            <a:extLst>
              <a:ext uri="{FF2B5EF4-FFF2-40B4-BE49-F238E27FC236}">
                <a16:creationId xmlns:a16="http://schemas.microsoft.com/office/drawing/2014/main" id="{F0C013EA-195A-CD43-9E4E-F462E834ED9A}"/>
              </a:ext>
            </a:extLst>
          </p:cNvPr>
          <p:cNvSpPr>
            <a:spLocks noGrp="1"/>
          </p:cNvSpPr>
          <p:nvPr>
            <p:ph type="title" hasCustomPrompt="1"/>
          </p:nvPr>
        </p:nvSpPr>
        <p:spPr>
          <a:xfrm>
            <a:off x="4584638" y="854717"/>
            <a:ext cx="6501339" cy="795507"/>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Tree>
    <p:extLst>
      <p:ext uri="{BB962C8B-B14F-4D97-AF65-F5344CB8AC3E}">
        <p14:creationId xmlns:p14="http://schemas.microsoft.com/office/powerpoint/2010/main" val="737867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Version O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845C6-953A-1442-BAB7-B9799576D607}"/>
              </a:ext>
            </a:extLst>
          </p:cNvPr>
          <p:cNvSpPr/>
          <p:nvPr userDrawn="1"/>
        </p:nvSpPr>
        <p:spPr>
          <a:xfrm>
            <a:off x="0" y="-25220"/>
            <a:ext cx="12206013"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2" name="Rectangle 11">
            <a:extLst>
              <a:ext uri="{FF2B5EF4-FFF2-40B4-BE49-F238E27FC236}">
                <a16:creationId xmlns:a16="http://schemas.microsoft.com/office/drawing/2014/main" id="{F0AF253A-D192-8D43-BC67-30A66578D1C8}"/>
              </a:ext>
            </a:extLst>
          </p:cNvPr>
          <p:cNvSpPr/>
          <p:nvPr userDrawn="1"/>
        </p:nvSpPr>
        <p:spPr>
          <a:xfrm flipH="1">
            <a:off x="392384" y="371061"/>
            <a:ext cx="11438449" cy="584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8" name="Picture 7">
            <a:extLst>
              <a:ext uri="{FF2B5EF4-FFF2-40B4-BE49-F238E27FC236}">
                <a16:creationId xmlns:a16="http://schemas.microsoft.com/office/drawing/2014/main" id="{7E7CD18A-8155-1B48-A0BC-9C5165B880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3555" y="6420505"/>
            <a:ext cx="1547566" cy="232135"/>
          </a:xfrm>
          <a:prstGeom prst="rect">
            <a:avLst/>
          </a:prstGeom>
        </p:spPr>
      </p:pic>
      <p:sp>
        <p:nvSpPr>
          <p:cNvPr id="9" name="Text Placeholder 3">
            <a:extLst>
              <a:ext uri="{FF2B5EF4-FFF2-40B4-BE49-F238E27FC236}">
                <a16:creationId xmlns:a16="http://schemas.microsoft.com/office/drawing/2014/main" id="{DCC99C0E-3CE9-D540-A013-211DB7C32D27}"/>
              </a:ext>
            </a:extLst>
          </p:cNvPr>
          <p:cNvSpPr>
            <a:spLocks noGrp="1"/>
          </p:cNvSpPr>
          <p:nvPr>
            <p:ph type="body" sz="quarter" idx="15" hasCustomPrompt="1"/>
          </p:nvPr>
        </p:nvSpPr>
        <p:spPr>
          <a:xfrm>
            <a:off x="1396959" y="1990518"/>
            <a:ext cx="9381589" cy="1773099"/>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0" name="Text Placeholder 3">
            <a:extLst>
              <a:ext uri="{FF2B5EF4-FFF2-40B4-BE49-F238E27FC236}">
                <a16:creationId xmlns:a16="http://schemas.microsoft.com/office/drawing/2014/main" id="{04622734-81C9-2F48-B4DF-1B9AC3E09783}"/>
              </a:ext>
            </a:extLst>
          </p:cNvPr>
          <p:cNvSpPr>
            <a:spLocks noGrp="1"/>
          </p:cNvSpPr>
          <p:nvPr>
            <p:ph type="body" sz="quarter" idx="16" hasCustomPrompt="1"/>
          </p:nvPr>
        </p:nvSpPr>
        <p:spPr>
          <a:xfrm>
            <a:off x="1396959" y="3670853"/>
            <a:ext cx="9381589" cy="1773099"/>
          </a:xfrm>
          <a:prstGeom prst="rect">
            <a:avLst/>
          </a:prstGeom>
        </p:spPr>
        <p:txBody>
          <a:bodyPr/>
          <a:lstStyle>
            <a:lvl1pPr marL="192016" indent="-192016">
              <a:lnSpc>
                <a:spcPts val="1900"/>
              </a:lnSpc>
              <a:spcAft>
                <a:spcPts val="300"/>
              </a:spcAft>
              <a:buFont typeface="Arial" panose="020B0604020202020204" pitchFamily="34" charset="0"/>
              <a:buChar char="•"/>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
        <p:nvSpPr>
          <p:cNvPr id="11" name="Title 11">
            <a:extLst>
              <a:ext uri="{FF2B5EF4-FFF2-40B4-BE49-F238E27FC236}">
                <a16:creationId xmlns:a16="http://schemas.microsoft.com/office/drawing/2014/main" id="{1A979884-6037-544B-A30A-2A3A41580BF1}"/>
              </a:ext>
            </a:extLst>
          </p:cNvPr>
          <p:cNvSpPr>
            <a:spLocks noGrp="1"/>
          </p:cNvSpPr>
          <p:nvPr>
            <p:ph type="title" hasCustomPrompt="1"/>
          </p:nvPr>
        </p:nvSpPr>
        <p:spPr>
          <a:xfrm>
            <a:off x="1396013" y="1156471"/>
            <a:ext cx="9390308" cy="795507"/>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Tree>
    <p:extLst>
      <p:ext uri="{BB962C8B-B14F-4D97-AF65-F5344CB8AC3E}">
        <p14:creationId xmlns:p14="http://schemas.microsoft.com/office/powerpoint/2010/main" val="24991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2" y="4912649"/>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363"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grpSp>
        <p:nvGrpSpPr>
          <p:cNvPr id="11" name="Group 10">
            <a:extLst>
              <a:ext uri="{FF2B5EF4-FFF2-40B4-BE49-F238E27FC236}">
                <a16:creationId xmlns:a16="http://schemas.microsoft.com/office/drawing/2014/main" id="{AAA83C44-9AC8-6D4F-A31A-98607F0B1C56}"/>
              </a:ext>
            </a:extLst>
          </p:cNvPr>
          <p:cNvGrpSpPr/>
          <p:nvPr userDrawn="1"/>
        </p:nvGrpSpPr>
        <p:grpSpPr>
          <a:xfrm>
            <a:off x="0" y="6229920"/>
            <a:ext cx="12191994" cy="628080"/>
            <a:chOff x="-3033598" y="6222380"/>
            <a:chExt cx="12191994" cy="628080"/>
          </a:xfrm>
        </p:grpSpPr>
        <p:sp>
          <p:nvSpPr>
            <p:cNvPr id="12" name="Rectangle 11">
              <a:extLst>
                <a:ext uri="{FF2B5EF4-FFF2-40B4-BE49-F238E27FC236}">
                  <a16:creationId xmlns:a16="http://schemas.microsoft.com/office/drawing/2014/main" id="{092A160E-7ADB-564E-A9A2-C729CE435413}"/>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BEB03A7-9DEA-4940-BAA7-E0A4454119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18" name="Text Placeholder 3">
            <a:extLst>
              <a:ext uri="{FF2B5EF4-FFF2-40B4-BE49-F238E27FC236}">
                <a16:creationId xmlns:a16="http://schemas.microsoft.com/office/drawing/2014/main" id="{45411865-342D-484E-9F18-3F934541674B}"/>
              </a:ext>
            </a:extLst>
          </p:cNvPr>
          <p:cNvSpPr>
            <a:spLocks noGrp="1"/>
          </p:cNvSpPr>
          <p:nvPr>
            <p:ph type="body" sz="quarter" idx="15" hasCustomPrompt="1"/>
          </p:nvPr>
        </p:nvSpPr>
        <p:spPr>
          <a:xfrm>
            <a:off x="1396959" y="1420675"/>
            <a:ext cx="9381589" cy="1773099"/>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9" name="Text Placeholder 3">
            <a:extLst>
              <a:ext uri="{FF2B5EF4-FFF2-40B4-BE49-F238E27FC236}">
                <a16:creationId xmlns:a16="http://schemas.microsoft.com/office/drawing/2014/main" id="{BC586C9A-B263-0B4B-939D-B600261E9D23}"/>
              </a:ext>
            </a:extLst>
          </p:cNvPr>
          <p:cNvSpPr>
            <a:spLocks noGrp="1"/>
          </p:cNvSpPr>
          <p:nvPr>
            <p:ph type="body" sz="quarter" idx="16" hasCustomPrompt="1"/>
          </p:nvPr>
        </p:nvSpPr>
        <p:spPr>
          <a:xfrm>
            <a:off x="1396959" y="3101010"/>
            <a:ext cx="9381589" cy="1773099"/>
          </a:xfrm>
          <a:prstGeom prst="rect">
            <a:avLst/>
          </a:prstGeom>
        </p:spPr>
        <p:txBody>
          <a:bodyPr/>
          <a:lstStyle>
            <a:lvl1pPr marL="192016" indent="-192016">
              <a:lnSpc>
                <a:spcPts val="1900"/>
              </a:lnSpc>
              <a:spcAft>
                <a:spcPts val="300"/>
              </a:spcAft>
              <a:buFont typeface="Arial" panose="020B0604020202020204" pitchFamily="34" charset="0"/>
              <a:buChar char="•"/>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
        <p:nvSpPr>
          <p:cNvPr id="21" name="Title 11">
            <a:extLst>
              <a:ext uri="{FF2B5EF4-FFF2-40B4-BE49-F238E27FC236}">
                <a16:creationId xmlns:a16="http://schemas.microsoft.com/office/drawing/2014/main" id="{A3850EE6-F423-C947-9B5D-2FDBE9920855}"/>
              </a:ext>
            </a:extLst>
          </p:cNvPr>
          <p:cNvSpPr>
            <a:spLocks noGrp="1"/>
          </p:cNvSpPr>
          <p:nvPr>
            <p:ph type="title" hasCustomPrompt="1"/>
          </p:nvPr>
        </p:nvSpPr>
        <p:spPr>
          <a:xfrm>
            <a:off x="1396013" y="586628"/>
            <a:ext cx="9390308" cy="795507"/>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Tree>
    <p:extLst>
      <p:ext uri="{BB962C8B-B14F-4D97-AF65-F5344CB8AC3E}">
        <p14:creationId xmlns:p14="http://schemas.microsoft.com/office/powerpoint/2010/main" val="3207284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151378-5D27-C04C-B4A5-9811C6C1ACD4}"/>
              </a:ext>
            </a:extLst>
          </p:cNvPr>
          <p:cNvSpPr/>
          <p:nvPr userDrawn="1"/>
        </p:nvSpPr>
        <p:spPr>
          <a:xfrm>
            <a:off x="7889765" y="-25221"/>
            <a:ext cx="4316248" cy="4313441"/>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8" name="Text Placeholder 3">
            <a:extLst>
              <a:ext uri="{FF2B5EF4-FFF2-40B4-BE49-F238E27FC236}">
                <a16:creationId xmlns:a16="http://schemas.microsoft.com/office/drawing/2014/main" id="{AAD33A69-E156-5143-A23A-AF55A31F32BC}"/>
              </a:ext>
            </a:extLst>
          </p:cNvPr>
          <p:cNvSpPr>
            <a:spLocks noGrp="1"/>
          </p:cNvSpPr>
          <p:nvPr>
            <p:ph type="body" sz="quarter" idx="15" hasCustomPrompt="1"/>
          </p:nvPr>
        </p:nvSpPr>
        <p:spPr>
          <a:xfrm>
            <a:off x="965961" y="1651829"/>
            <a:ext cx="6501339" cy="2350327"/>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9" name="Text Placeholder 3">
            <a:extLst>
              <a:ext uri="{FF2B5EF4-FFF2-40B4-BE49-F238E27FC236}">
                <a16:creationId xmlns:a16="http://schemas.microsoft.com/office/drawing/2014/main" id="{1841A981-3AB3-4E45-A08D-1798C1FBEB24}"/>
              </a:ext>
            </a:extLst>
          </p:cNvPr>
          <p:cNvSpPr>
            <a:spLocks noGrp="1"/>
          </p:cNvSpPr>
          <p:nvPr>
            <p:ph type="body" sz="quarter" idx="16" hasCustomPrompt="1"/>
          </p:nvPr>
        </p:nvSpPr>
        <p:spPr>
          <a:xfrm>
            <a:off x="965961" y="4002156"/>
            <a:ext cx="6501339" cy="2001127"/>
          </a:xfrm>
          <a:prstGeom prst="rect">
            <a:avLst/>
          </a:prstGeom>
        </p:spPr>
        <p:txBody>
          <a:bodyPr/>
          <a:lstStyle>
            <a:lvl1pPr marL="192016" indent="-192016">
              <a:lnSpc>
                <a:spcPts val="1900"/>
              </a:lnSpc>
              <a:spcAft>
                <a:spcPts val="300"/>
              </a:spcAft>
              <a:buFont typeface="Arial" panose="020B0604020202020204" pitchFamily="34" charset="0"/>
              <a:buChar char="•"/>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grpSp>
        <p:nvGrpSpPr>
          <p:cNvPr id="10" name="Group 9">
            <a:extLst>
              <a:ext uri="{FF2B5EF4-FFF2-40B4-BE49-F238E27FC236}">
                <a16:creationId xmlns:a16="http://schemas.microsoft.com/office/drawing/2014/main" id="{01120AFC-D5F5-CD4E-826A-A8BD056E7593}"/>
              </a:ext>
            </a:extLst>
          </p:cNvPr>
          <p:cNvGrpSpPr/>
          <p:nvPr userDrawn="1"/>
        </p:nvGrpSpPr>
        <p:grpSpPr>
          <a:xfrm>
            <a:off x="0" y="6229920"/>
            <a:ext cx="12191994" cy="628080"/>
            <a:chOff x="-3033598" y="6222380"/>
            <a:chExt cx="12191994" cy="628080"/>
          </a:xfrm>
        </p:grpSpPr>
        <p:sp>
          <p:nvSpPr>
            <p:cNvPr id="11" name="Rectangle 10">
              <a:extLst>
                <a:ext uri="{FF2B5EF4-FFF2-40B4-BE49-F238E27FC236}">
                  <a16:creationId xmlns:a16="http://schemas.microsoft.com/office/drawing/2014/main" id="{518669BE-8625-8143-BB32-919B2BEBBC25}"/>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3135D58-E64D-8A4A-B286-094C0F23DF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pic>
        <p:nvPicPr>
          <p:cNvPr id="14" name="Picture 13">
            <a:extLst>
              <a:ext uri="{FF2B5EF4-FFF2-40B4-BE49-F238E27FC236}">
                <a16:creationId xmlns:a16="http://schemas.microsoft.com/office/drawing/2014/main" id="{08EA318E-1B8B-C649-8D6B-A24B2E33F1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76141" y="937777"/>
            <a:ext cx="3828356" cy="4822607"/>
          </a:xfrm>
          <a:prstGeom prst="rect">
            <a:avLst/>
          </a:prstGeom>
        </p:spPr>
      </p:pic>
      <p:sp>
        <p:nvSpPr>
          <p:cNvPr id="15" name="Title 11">
            <a:extLst>
              <a:ext uri="{FF2B5EF4-FFF2-40B4-BE49-F238E27FC236}">
                <a16:creationId xmlns:a16="http://schemas.microsoft.com/office/drawing/2014/main" id="{872779B6-A518-E641-9480-BCD04A85CB4A}"/>
              </a:ext>
            </a:extLst>
          </p:cNvPr>
          <p:cNvSpPr>
            <a:spLocks noGrp="1"/>
          </p:cNvSpPr>
          <p:nvPr>
            <p:ph type="title" hasCustomPrompt="1"/>
          </p:nvPr>
        </p:nvSpPr>
        <p:spPr>
          <a:xfrm>
            <a:off x="965961" y="854717"/>
            <a:ext cx="6501339" cy="795507"/>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Tree>
    <p:extLst>
      <p:ext uri="{BB962C8B-B14F-4D97-AF65-F5344CB8AC3E}">
        <p14:creationId xmlns:p14="http://schemas.microsoft.com/office/powerpoint/2010/main" val="2688029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eople and Compute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3A52E5-BA25-9848-8ABA-63CDC22D3C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4" cy="6543961"/>
          </a:xfrm>
          <a:prstGeom prst="rect">
            <a:avLst/>
          </a:prstGeom>
        </p:spPr>
      </p:pic>
      <p:grpSp>
        <p:nvGrpSpPr>
          <p:cNvPr id="7" name="Group 6">
            <a:extLst>
              <a:ext uri="{FF2B5EF4-FFF2-40B4-BE49-F238E27FC236}">
                <a16:creationId xmlns:a16="http://schemas.microsoft.com/office/drawing/2014/main" id="{5161EB9D-4721-5A41-A12D-51B29760B216}"/>
              </a:ext>
            </a:extLst>
          </p:cNvPr>
          <p:cNvGrpSpPr/>
          <p:nvPr userDrawn="1"/>
        </p:nvGrpSpPr>
        <p:grpSpPr>
          <a:xfrm>
            <a:off x="0" y="6229920"/>
            <a:ext cx="12191994" cy="628080"/>
            <a:chOff x="-3033598" y="6222380"/>
            <a:chExt cx="12191994" cy="628080"/>
          </a:xfrm>
        </p:grpSpPr>
        <p:sp>
          <p:nvSpPr>
            <p:cNvPr id="8" name="Rectangle 7">
              <a:extLst>
                <a:ext uri="{FF2B5EF4-FFF2-40B4-BE49-F238E27FC236}">
                  <a16:creationId xmlns:a16="http://schemas.microsoft.com/office/drawing/2014/main" id="{5EEA903F-852B-E742-8607-BB676F374544}"/>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0F3DCEE-CDD8-3541-9770-8E26B0C850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405563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9E8AC2-956B-0E4C-A4F9-8109A71C32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28" y="0"/>
            <a:ext cx="12197178" cy="6858000"/>
          </a:xfrm>
          <a:prstGeom prst="rect">
            <a:avLst/>
          </a:prstGeom>
        </p:spPr>
      </p:pic>
      <p:pic>
        <p:nvPicPr>
          <p:cNvPr id="7" name="Picture 6">
            <a:extLst>
              <a:ext uri="{FF2B5EF4-FFF2-40B4-BE49-F238E27FC236}">
                <a16:creationId xmlns:a16="http://schemas.microsoft.com/office/drawing/2014/main" id="{A24A98C0-5A0A-5F41-85DA-C2EDD7C9BAFE}"/>
              </a:ext>
            </a:extLst>
          </p:cNvPr>
          <p:cNvPicPr>
            <a:picLocks noChangeAspect="1"/>
          </p:cNvPicPr>
          <p:nvPr userDrawn="1"/>
        </p:nvPicPr>
        <p:blipFill>
          <a:blip r:embed="rId3">
            <a:alphaModFix amt="49000"/>
          </a:blip>
          <a:stretch>
            <a:fillRect/>
          </a:stretch>
        </p:blipFill>
        <p:spPr>
          <a:xfrm rot="10800000" flipH="1">
            <a:off x="14011" y="2904896"/>
            <a:ext cx="12191997" cy="3657600"/>
          </a:xfrm>
          <a:prstGeom prst="rect">
            <a:avLst/>
          </a:prstGeom>
        </p:spPr>
      </p:pic>
      <p:pic>
        <p:nvPicPr>
          <p:cNvPr id="6" name="Picture 5">
            <a:extLst>
              <a:ext uri="{FF2B5EF4-FFF2-40B4-BE49-F238E27FC236}">
                <a16:creationId xmlns:a16="http://schemas.microsoft.com/office/drawing/2014/main" id="{DC05F260-13EE-E94C-BE0C-B735411058BE}"/>
              </a:ext>
            </a:extLst>
          </p:cNvPr>
          <p:cNvPicPr>
            <a:picLocks noChangeAspect="1"/>
          </p:cNvPicPr>
          <p:nvPr userDrawn="1"/>
        </p:nvPicPr>
        <p:blipFill>
          <a:blip r:embed="rId3">
            <a:alphaModFix amt="49000"/>
          </a:blip>
          <a:stretch>
            <a:fillRect/>
          </a:stretch>
        </p:blipFill>
        <p:spPr>
          <a:xfrm rot="10800000" flipH="1">
            <a:off x="-3" y="2531877"/>
            <a:ext cx="12191997" cy="3657600"/>
          </a:xfrm>
          <a:prstGeom prst="rect">
            <a:avLst/>
          </a:prstGeom>
        </p:spPr>
      </p:pic>
      <p:sp>
        <p:nvSpPr>
          <p:cNvPr id="4" name="Rectangle 3">
            <a:extLst>
              <a:ext uri="{FF2B5EF4-FFF2-40B4-BE49-F238E27FC236}">
                <a16:creationId xmlns:a16="http://schemas.microsoft.com/office/drawing/2014/main" id="{F3AAB33B-5BC2-2341-BC31-A3EB39D35A01}"/>
              </a:ext>
            </a:extLst>
          </p:cNvPr>
          <p:cNvSpPr/>
          <p:nvPr userDrawn="1"/>
        </p:nvSpPr>
        <p:spPr>
          <a:xfrm>
            <a:off x="-1" y="5938347"/>
            <a:ext cx="12211193" cy="919655"/>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5" name="Rectangle 4">
            <a:extLst>
              <a:ext uri="{FF2B5EF4-FFF2-40B4-BE49-F238E27FC236}">
                <a16:creationId xmlns:a16="http://schemas.microsoft.com/office/drawing/2014/main" id="{D9BE0579-E47B-3445-AD1E-3CD7DB750781}"/>
              </a:ext>
            </a:extLst>
          </p:cNvPr>
          <p:cNvSpPr/>
          <p:nvPr userDrawn="1"/>
        </p:nvSpPr>
        <p:spPr>
          <a:xfrm>
            <a:off x="-19194" y="6167708"/>
            <a:ext cx="12230387" cy="394788"/>
          </a:xfrm>
          <a:prstGeom prst="rect">
            <a:avLst/>
          </a:prstGeom>
        </p:spPr>
        <p:txBody>
          <a:bodyPr wrap="square">
            <a:spAutoFit/>
          </a:bodyPr>
          <a:lstStyle/>
          <a:p>
            <a:pPr algn="ctr">
              <a:lnSpc>
                <a:spcPts val="2600"/>
              </a:lnSpc>
            </a:pPr>
            <a:r>
              <a:rPr lang="en-US" sz="1700" b="1" spc="30">
                <a:solidFill>
                  <a:schemeClr val="bg1"/>
                </a:solidFill>
                <a:latin typeface="Gotham-Bold" pitchFamily="2" charset="0"/>
              </a:rPr>
              <a:t>TECHIMPACT.ORG</a:t>
            </a:r>
          </a:p>
        </p:txBody>
      </p:sp>
    </p:spTree>
    <p:extLst>
      <p:ext uri="{BB962C8B-B14F-4D97-AF65-F5344CB8AC3E}">
        <p14:creationId xmlns:p14="http://schemas.microsoft.com/office/powerpoint/2010/main" val="3030211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8F7343-DD41-F942-84C2-5684307AAAFF}"/>
              </a:ext>
            </a:extLst>
          </p:cNvPr>
          <p:cNvSpPr/>
          <p:nvPr userDrawn="1"/>
        </p:nvSpPr>
        <p:spPr>
          <a:xfrm>
            <a:off x="0" y="-25220"/>
            <a:ext cx="12206013" cy="6322100"/>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7" name="Group 6">
            <a:extLst>
              <a:ext uri="{FF2B5EF4-FFF2-40B4-BE49-F238E27FC236}">
                <a16:creationId xmlns:a16="http://schemas.microsoft.com/office/drawing/2014/main" id="{BD3997D0-B6BD-BB45-B7A5-755D8720F275}"/>
              </a:ext>
            </a:extLst>
          </p:cNvPr>
          <p:cNvGrpSpPr/>
          <p:nvPr userDrawn="1"/>
        </p:nvGrpSpPr>
        <p:grpSpPr>
          <a:xfrm>
            <a:off x="0" y="6229920"/>
            <a:ext cx="12191994" cy="628080"/>
            <a:chOff x="-3033598" y="6222380"/>
            <a:chExt cx="12191994" cy="628080"/>
          </a:xfrm>
        </p:grpSpPr>
        <p:sp>
          <p:nvSpPr>
            <p:cNvPr id="8" name="Rectangle 7">
              <a:extLst>
                <a:ext uri="{FF2B5EF4-FFF2-40B4-BE49-F238E27FC236}">
                  <a16:creationId xmlns:a16="http://schemas.microsoft.com/office/drawing/2014/main" id="{0D26D706-89E2-714C-BB12-F3ECDA4F9ECC}"/>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F6BABE-5DC7-7642-8896-342210065B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57757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m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8D391C-92AD-E846-BE58-331F07880570}"/>
              </a:ext>
            </a:extLst>
          </p:cNvPr>
          <p:cNvSpPr/>
          <p:nvPr userDrawn="1"/>
        </p:nvSpPr>
        <p:spPr>
          <a:xfrm>
            <a:off x="0" y="-25220"/>
            <a:ext cx="12206013" cy="667786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14" name="Picture 13">
            <a:extLst>
              <a:ext uri="{FF2B5EF4-FFF2-40B4-BE49-F238E27FC236}">
                <a16:creationId xmlns:a16="http://schemas.microsoft.com/office/drawing/2014/main" id="{B230D3BB-6A8C-E84B-AF9F-D99DDE054C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0436" b="-4652"/>
          <a:stretch/>
        </p:blipFill>
        <p:spPr>
          <a:xfrm>
            <a:off x="0" y="-1"/>
            <a:ext cx="6420703" cy="6719195"/>
          </a:xfrm>
          <a:prstGeom prst="rect">
            <a:avLst/>
          </a:prstGeom>
        </p:spPr>
      </p:pic>
      <p:sp>
        <p:nvSpPr>
          <p:cNvPr id="3" name="Rectangle 2">
            <a:extLst>
              <a:ext uri="{FF2B5EF4-FFF2-40B4-BE49-F238E27FC236}">
                <a16:creationId xmlns:a16="http://schemas.microsoft.com/office/drawing/2014/main" id="{33131967-C16F-3544-A87E-72DE98268ECC}"/>
              </a:ext>
            </a:extLst>
          </p:cNvPr>
          <p:cNvSpPr/>
          <p:nvPr userDrawn="1"/>
        </p:nvSpPr>
        <p:spPr>
          <a:xfrm flipH="1">
            <a:off x="3604592" y="394661"/>
            <a:ext cx="8587405"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8" name="Group 7">
            <a:extLst>
              <a:ext uri="{FF2B5EF4-FFF2-40B4-BE49-F238E27FC236}">
                <a16:creationId xmlns:a16="http://schemas.microsoft.com/office/drawing/2014/main" id="{C941AE29-82A1-ED43-8C98-0F624A8AA879}"/>
              </a:ext>
            </a:extLst>
          </p:cNvPr>
          <p:cNvGrpSpPr/>
          <p:nvPr userDrawn="1"/>
        </p:nvGrpSpPr>
        <p:grpSpPr>
          <a:xfrm>
            <a:off x="0" y="6229920"/>
            <a:ext cx="12191994" cy="628080"/>
            <a:chOff x="-3033598" y="6222380"/>
            <a:chExt cx="12191994" cy="628080"/>
          </a:xfrm>
        </p:grpSpPr>
        <p:sp>
          <p:nvSpPr>
            <p:cNvPr id="9" name="Rectangle 8">
              <a:extLst>
                <a:ext uri="{FF2B5EF4-FFF2-40B4-BE49-F238E27FC236}">
                  <a16:creationId xmlns:a16="http://schemas.microsoft.com/office/drawing/2014/main" id="{A5DD9739-1535-F945-941F-BEF81F919683}"/>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F4B4EC-DEF7-9044-B785-3FB7976A62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13" name="Rectangle 12">
            <a:extLst>
              <a:ext uri="{FF2B5EF4-FFF2-40B4-BE49-F238E27FC236}">
                <a16:creationId xmlns:a16="http://schemas.microsoft.com/office/drawing/2014/main" id="{EA080D96-1FF1-9444-8E55-EA98C3E706ED}"/>
              </a:ext>
            </a:extLst>
          </p:cNvPr>
          <p:cNvSpPr/>
          <p:nvPr userDrawn="1"/>
        </p:nvSpPr>
        <p:spPr>
          <a:xfrm flipH="1">
            <a:off x="3309722" y="407913"/>
            <a:ext cx="8458209"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Tree>
    <p:extLst>
      <p:ext uri="{BB962C8B-B14F-4D97-AF65-F5344CB8AC3E}">
        <p14:creationId xmlns:p14="http://schemas.microsoft.com/office/powerpoint/2010/main" val="3114458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ey Backgroun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C2DCC43-1A0C-A04D-BA32-E79AD3A67973}"/>
              </a:ext>
            </a:extLst>
          </p:cNvPr>
          <p:cNvSpPr/>
          <p:nvPr userDrawn="1"/>
        </p:nvSpPr>
        <p:spPr>
          <a:xfrm>
            <a:off x="1" y="-25220"/>
            <a:ext cx="12191994" cy="6883220"/>
          </a:xfrm>
          <a:prstGeom prst="rect">
            <a:avLst/>
          </a:prstGeom>
          <a:solidFill>
            <a:srgbClr val="BAC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6" name="Group 5">
            <a:extLst>
              <a:ext uri="{FF2B5EF4-FFF2-40B4-BE49-F238E27FC236}">
                <a16:creationId xmlns:a16="http://schemas.microsoft.com/office/drawing/2014/main" id="{3B249B83-EC11-4941-BE2F-FA0B2278DAD9}"/>
              </a:ext>
            </a:extLst>
          </p:cNvPr>
          <p:cNvGrpSpPr/>
          <p:nvPr userDrawn="1"/>
        </p:nvGrpSpPr>
        <p:grpSpPr>
          <a:xfrm>
            <a:off x="0" y="6229920"/>
            <a:ext cx="12191994" cy="628080"/>
            <a:chOff x="-3033598" y="6222380"/>
            <a:chExt cx="12191994" cy="628080"/>
          </a:xfrm>
        </p:grpSpPr>
        <p:sp>
          <p:nvSpPr>
            <p:cNvPr id="7" name="Rectangle 6">
              <a:extLst>
                <a:ext uri="{FF2B5EF4-FFF2-40B4-BE49-F238E27FC236}">
                  <a16:creationId xmlns:a16="http://schemas.microsoft.com/office/drawing/2014/main" id="{73E6BB48-C06E-EF4E-A570-9256F07A34D5}"/>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763053-32CB-A24C-901E-70189CC0C4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038099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A4EEE2D-5229-DA4C-9E13-B042E36BBCB0}"/>
              </a:ext>
            </a:extLst>
          </p:cNvPr>
          <p:cNvSpPr>
            <a:spLocks noGrp="1"/>
          </p:cNvSpPr>
          <p:nvPr>
            <p:ph type="sldNum" sz="quarter" idx="10"/>
          </p:nvPr>
        </p:nvSpPr>
        <p:spPr>
          <a:xfrm>
            <a:off x="769512" y="6356355"/>
            <a:ext cx="2743200" cy="365125"/>
          </a:xfrm>
        </p:spPr>
        <p:txBody>
          <a:bodyPr/>
          <a:lstStyle/>
          <a:p>
            <a:fld id="{7CDE4F7A-C451-FA4D-8DF4-059BC42B1C8C}" type="slidenum">
              <a:rPr lang="en-US" smtClean="0"/>
              <a:pPr/>
              <a:t>‹#›</a:t>
            </a:fld>
            <a:endParaRPr lang="en-US"/>
          </a:p>
        </p:txBody>
      </p:sp>
    </p:spTree>
    <p:extLst>
      <p:ext uri="{BB962C8B-B14F-4D97-AF65-F5344CB8AC3E}">
        <p14:creationId xmlns:p14="http://schemas.microsoft.com/office/powerpoint/2010/main" val="4143795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2297363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2942155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3320718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4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3714971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5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1185948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6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2982189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7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817327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8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479839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9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362941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O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E9B0A-5955-1A42-AA05-FCE963775E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B1C87797-AADE-8740-BB0B-4D8EC24F5638}"/>
              </a:ext>
            </a:extLst>
          </p:cNvPr>
          <p:cNvSpPr/>
          <p:nvPr userDrawn="1"/>
        </p:nvSpPr>
        <p:spPr>
          <a:xfrm>
            <a:off x="0" y="4340773"/>
            <a:ext cx="8343392" cy="1780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6" name="Text Placeholder 3">
            <a:extLst>
              <a:ext uri="{FF2B5EF4-FFF2-40B4-BE49-F238E27FC236}">
                <a16:creationId xmlns:a16="http://schemas.microsoft.com/office/drawing/2014/main" id="{C52E4009-5491-1843-8304-3EB6C1105BF4}"/>
              </a:ext>
            </a:extLst>
          </p:cNvPr>
          <p:cNvSpPr>
            <a:spLocks noGrp="1"/>
          </p:cNvSpPr>
          <p:nvPr>
            <p:ph type="body" sz="quarter" idx="14" hasCustomPrompt="1"/>
          </p:nvPr>
        </p:nvSpPr>
        <p:spPr>
          <a:xfrm>
            <a:off x="583392" y="5400403"/>
            <a:ext cx="7248640" cy="446857"/>
          </a:xfrm>
          <a:prstGeom prst="rect">
            <a:avLst/>
          </a:prstGeom>
        </p:spPr>
        <p:txBody>
          <a:bodyPr/>
          <a:lstStyle>
            <a:lvl1pPr>
              <a:defRPr sz="1800">
                <a:solidFill>
                  <a:schemeClr val="bg1"/>
                </a:solidFill>
              </a:defRPr>
            </a:lvl1pPr>
          </a:lstStyle>
          <a:p>
            <a:r>
              <a:rPr lang="en-US"/>
              <a:t>Optional Subhead</a:t>
            </a:r>
          </a:p>
        </p:txBody>
      </p:sp>
      <p:sp>
        <p:nvSpPr>
          <p:cNvPr id="17" name="Title 11">
            <a:extLst>
              <a:ext uri="{FF2B5EF4-FFF2-40B4-BE49-F238E27FC236}">
                <a16:creationId xmlns:a16="http://schemas.microsoft.com/office/drawing/2014/main" id="{D95D951F-6BBB-5842-B5A4-C2836BB9445C}"/>
              </a:ext>
            </a:extLst>
          </p:cNvPr>
          <p:cNvSpPr>
            <a:spLocks noGrp="1"/>
          </p:cNvSpPr>
          <p:nvPr>
            <p:ph type="title" hasCustomPrompt="1"/>
          </p:nvPr>
        </p:nvSpPr>
        <p:spPr>
          <a:xfrm>
            <a:off x="583396" y="4717377"/>
            <a:ext cx="724864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0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1658168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1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2820787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2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3951452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3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2156955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4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4070685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5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3878947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6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1924695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7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4111105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8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2917380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9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114949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w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933D51-B362-F44B-926B-DBC7B1730C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4" cy="6858003"/>
          </a:xfrm>
          <a:prstGeom prst="rect">
            <a:avLst/>
          </a:prstGeom>
        </p:spPr>
      </p:pic>
      <p:pic>
        <p:nvPicPr>
          <p:cNvPr id="4" name="Picture 3">
            <a:extLst>
              <a:ext uri="{FF2B5EF4-FFF2-40B4-BE49-F238E27FC236}">
                <a16:creationId xmlns:a16="http://schemas.microsoft.com/office/drawing/2014/main" id="{62AEE9F1-F472-FE43-A1F0-A677AF0724EE}"/>
              </a:ext>
            </a:extLst>
          </p:cNvPr>
          <p:cNvPicPr>
            <a:picLocks noChangeAspect="1"/>
          </p:cNvPicPr>
          <p:nvPr userDrawn="1"/>
        </p:nvPicPr>
        <p:blipFill>
          <a:blip r:embed="rId3">
            <a:alphaModFix amt="49000"/>
          </a:blip>
          <a:stretch>
            <a:fillRect/>
          </a:stretch>
        </p:blipFill>
        <p:spPr>
          <a:xfrm rot="10800000" flipH="1">
            <a:off x="-3" y="3196149"/>
            <a:ext cx="12191997" cy="3657600"/>
          </a:xfrm>
          <a:prstGeom prst="rect">
            <a:avLst/>
          </a:prstGeom>
        </p:spPr>
      </p:pic>
      <p:sp>
        <p:nvSpPr>
          <p:cNvPr id="5" name="Rectangle 4">
            <a:extLst>
              <a:ext uri="{FF2B5EF4-FFF2-40B4-BE49-F238E27FC236}">
                <a16:creationId xmlns:a16="http://schemas.microsoft.com/office/drawing/2014/main" id="{F3B24897-2C57-344A-92C4-4E9EA5154A55}"/>
              </a:ext>
            </a:extLst>
          </p:cNvPr>
          <p:cNvSpPr/>
          <p:nvPr userDrawn="1"/>
        </p:nvSpPr>
        <p:spPr>
          <a:xfrm>
            <a:off x="-14010" y="4340773"/>
            <a:ext cx="8357404" cy="1780360"/>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6" name="Text Placeholder 3">
            <a:extLst>
              <a:ext uri="{FF2B5EF4-FFF2-40B4-BE49-F238E27FC236}">
                <a16:creationId xmlns:a16="http://schemas.microsoft.com/office/drawing/2014/main" id="{8F8FC433-F870-044B-B573-4FEA0EA3B270}"/>
              </a:ext>
            </a:extLst>
          </p:cNvPr>
          <p:cNvSpPr>
            <a:spLocks noGrp="1"/>
          </p:cNvSpPr>
          <p:nvPr>
            <p:ph type="body" sz="quarter" idx="14" hasCustomPrompt="1"/>
          </p:nvPr>
        </p:nvSpPr>
        <p:spPr>
          <a:xfrm>
            <a:off x="583392" y="5400403"/>
            <a:ext cx="724864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C3ED0731-03CC-ED4E-B2A5-ABDD662476AE}"/>
              </a:ext>
            </a:extLst>
          </p:cNvPr>
          <p:cNvSpPr>
            <a:spLocks noGrp="1"/>
          </p:cNvSpPr>
          <p:nvPr>
            <p:ph type="title" hasCustomPrompt="1"/>
          </p:nvPr>
        </p:nvSpPr>
        <p:spPr>
          <a:xfrm>
            <a:off x="583396" y="4717377"/>
            <a:ext cx="724864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0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3613115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1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1645135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2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1261931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3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3399287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4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3212439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5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912656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6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1376324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7_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5181" y="6229920"/>
            <a:ext cx="12206013"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396010" y="625167"/>
            <a:ext cx="9390311"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396956" y="1288151"/>
            <a:ext cx="9390312"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404731" y="4856476"/>
            <a:ext cx="9381589"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396010" y="3079500"/>
            <a:ext cx="9381589"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134041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hre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102CA-F5D8-174E-A027-C303F0FEC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3" cy="6853751"/>
          </a:xfrm>
          <a:prstGeom prst="rect">
            <a:avLst/>
          </a:prstGeom>
        </p:spPr>
      </p:pic>
      <p:pic>
        <p:nvPicPr>
          <p:cNvPr id="4" name="Picture 3">
            <a:extLst>
              <a:ext uri="{FF2B5EF4-FFF2-40B4-BE49-F238E27FC236}">
                <a16:creationId xmlns:a16="http://schemas.microsoft.com/office/drawing/2014/main" id="{D88A333A-4268-6840-841B-C02129C0C73D}"/>
              </a:ext>
            </a:extLst>
          </p:cNvPr>
          <p:cNvPicPr>
            <a:picLocks noChangeAspect="1"/>
          </p:cNvPicPr>
          <p:nvPr userDrawn="1"/>
        </p:nvPicPr>
        <p:blipFill>
          <a:blip r:embed="rId3">
            <a:alphaModFix amt="49000"/>
          </a:blip>
          <a:stretch>
            <a:fillRect/>
          </a:stretch>
        </p:blipFill>
        <p:spPr>
          <a:xfrm rot="10800000" flipH="1">
            <a:off x="-3" y="3196149"/>
            <a:ext cx="12191997" cy="3657600"/>
          </a:xfrm>
          <a:prstGeom prst="rect">
            <a:avLst/>
          </a:prstGeom>
        </p:spPr>
      </p:pic>
      <p:sp>
        <p:nvSpPr>
          <p:cNvPr id="5" name="Rectangle 4">
            <a:extLst>
              <a:ext uri="{FF2B5EF4-FFF2-40B4-BE49-F238E27FC236}">
                <a16:creationId xmlns:a16="http://schemas.microsoft.com/office/drawing/2014/main" id="{02095CEC-F4AF-B34C-86E5-E2B205C671F7}"/>
              </a:ext>
            </a:extLst>
          </p:cNvPr>
          <p:cNvSpPr/>
          <p:nvPr userDrawn="1"/>
        </p:nvSpPr>
        <p:spPr>
          <a:xfrm>
            <a:off x="3" y="4340773"/>
            <a:ext cx="8343391" cy="1780360"/>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6" name="Text Placeholder 3">
            <a:extLst>
              <a:ext uri="{FF2B5EF4-FFF2-40B4-BE49-F238E27FC236}">
                <a16:creationId xmlns:a16="http://schemas.microsoft.com/office/drawing/2014/main" id="{0D717277-83A3-E648-BB1F-E863A208BEAD}"/>
              </a:ext>
            </a:extLst>
          </p:cNvPr>
          <p:cNvSpPr>
            <a:spLocks noGrp="1"/>
          </p:cNvSpPr>
          <p:nvPr>
            <p:ph type="body" sz="quarter" idx="14" hasCustomPrompt="1"/>
          </p:nvPr>
        </p:nvSpPr>
        <p:spPr>
          <a:xfrm>
            <a:off x="583392" y="5400403"/>
            <a:ext cx="724864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0DAF7FEC-BB2A-6646-8C90-3A282038602C}"/>
              </a:ext>
            </a:extLst>
          </p:cNvPr>
          <p:cNvSpPr>
            <a:spLocks noGrp="1"/>
          </p:cNvSpPr>
          <p:nvPr>
            <p:ph type="title" hasCustomPrompt="1"/>
          </p:nvPr>
        </p:nvSpPr>
        <p:spPr>
          <a:xfrm>
            <a:off x="583396" y="4717377"/>
            <a:ext cx="724864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Fou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F0371-E2DD-F749-811D-15F6F1B8C4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3751"/>
          </a:xfrm>
          <a:prstGeom prst="rect">
            <a:avLst/>
          </a:prstGeom>
        </p:spPr>
      </p:pic>
      <p:sp>
        <p:nvSpPr>
          <p:cNvPr id="5" name="Rectangle 4">
            <a:extLst>
              <a:ext uri="{FF2B5EF4-FFF2-40B4-BE49-F238E27FC236}">
                <a16:creationId xmlns:a16="http://schemas.microsoft.com/office/drawing/2014/main" id="{4743AB6B-4432-134A-9ACB-1F2ABD4FB1CA}"/>
              </a:ext>
            </a:extLst>
          </p:cNvPr>
          <p:cNvSpPr/>
          <p:nvPr userDrawn="1"/>
        </p:nvSpPr>
        <p:spPr>
          <a:xfrm>
            <a:off x="0" y="4340773"/>
            <a:ext cx="8343392" cy="1780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6" name="Text Placeholder 3">
            <a:extLst>
              <a:ext uri="{FF2B5EF4-FFF2-40B4-BE49-F238E27FC236}">
                <a16:creationId xmlns:a16="http://schemas.microsoft.com/office/drawing/2014/main" id="{896877EC-835E-3F44-A4AB-5DD5DA4148F1}"/>
              </a:ext>
            </a:extLst>
          </p:cNvPr>
          <p:cNvSpPr>
            <a:spLocks noGrp="1"/>
          </p:cNvSpPr>
          <p:nvPr>
            <p:ph type="body" sz="quarter" idx="14" hasCustomPrompt="1"/>
          </p:nvPr>
        </p:nvSpPr>
        <p:spPr>
          <a:xfrm>
            <a:off x="583392" y="5400403"/>
            <a:ext cx="724864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8EFA7E5B-DE54-5B44-A753-FD2136C6E4A9}"/>
              </a:ext>
            </a:extLst>
          </p:cNvPr>
          <p:cNvSpPr>
            <a:spLocks noGrp="1"/>
          </p:cNvSpPr>
          <p:nvPr>
            <p:ph type="title" hasCustomPrompt="1"/>
          </p:nvPr>
        </p:nvSpPr>
        <p:spPr>
          <a:xfrm>
            <a:off x="583396" y="4717377"/>
            <a:ext cx="724864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80334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Fiv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EE4554-4894-2243-925F-2278D081AE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3" cy="6858100"/>
          </a:xfrm>
          <a:prstGeom prst="rect">
            <a:avLst/>
          </a:prstGeom>
        </p:spPr>
      </p:pic>
      <p:pic>
        <p:nvPicPr>
          <p:cNvPr id="4" name="Picture 3">
            <a:extLst>
              <a:ext uri="{FF2B5EF4-FFF2-40B4-BE49-F238E27FC236}">
                <a16:creationId xmlns:a16="http://schemas.microsoft.com/office/drawing/2014/main" id="{35C81AE5-D7FA-ED48-B0B2-F381552C5CDD}"/>
              </a:ext>
            </a:extLst>
          </p:cNvPr>
          <p:cNvPicPr>
            <a:picLocks noChangeAspect="1"/>
          </p:cNvPicPr>
          <p:nvPr userDrawn="1"/>
        </p:nvPicPr>
        <p:blipFill>
          <a:blip r:embed="rId3">
            <a:alphaModFix amt="49000"/>
          </a:blip>
          <a:stretch>
            <a:fillRect/>
          </a:stretch>
        </p:blipFill>
        <p:spPr>
          <a:xfrm rot="10800000" flipH="1">
            <a:off x="-3" y="3196149"/>
            <a:ext cx="12191997" cy="3657600"/>
          </a:xfrm>
          <a:prstGeom prst="rect">
            <a:avLst/>
          </a:prstGeom>
        </p:spPr>
      </p:pic>
      <p:sp>
        <p:nvSpPr>
          <p:cNvPr id="5" name="Rectangle 4">
            <a:extLst>
              <a:ext uri="{FF2B5EF4-FFF2-40B4-BE49-F238E27FC236}">
                <a16:creationId xmlns:a16="http://schemas.microsoft.com/office/drawing/2014/main" id="{D7100A66-3B66-504B-8601-E8F614B04EC4}"/>
              </a:ext>
            </a:extLst>
          </p:cNvPr>
          <p:cNvSpPr/>
          <p:nvPr userDrawn="1"/>
        </p:nvSpPr>
        <p:spPr>
          <a:xfrm>
            <a:off x="-8" y="4340773"/>
            <a:ext cx="8343399" cy="1780360"/>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6" name="Text Placeholder 3">
            <a:extLst>
              <a:ext uri="{FF2B5EF4-FFF2-40B4-BE49-F238E27FC236}">
                <a16:creationId xmlns:a16="http://schemas.microsoft.com/office/drawing/2014/main" id="{3B8CC6C3-444F-9940-AC76-54D066B8C9D2}"/>
              </a:ext>
            </a:extLst>
          </p:cNvPr>
          <p:cNvSpPr>
            <a:spLocks noGrp="1"/>
          </p:cNvSpPr>
          <p:nvPr>
            <p:ph type="body" sz="quarter" idx="14" hasCustomPrompt="1"/>
          </p:nvPr>
        </p:nvSpPr>
        <p:spPr>
          <a:xfrm>
            <a:off x="583392" y="5400403"/>
            <a:ext cx="724864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DD1A9327-BA0F-684E-9372-1495BEC9CE8A}"/>
              </a:ext>
            </a:extLst>
          </p:cNvPr>
          <p:cNvSpPr>
            <a:spLocks noGrp="1"/>
          </p:cNvSpPr>
          <p:nvPr>
            <p:ph type="title" hasCustomPrompt="1"/>
          </p:nvPr>
        </p:nvSpPr>
        <p:spPr>
          <a:xfrm>
            <a:off x="583396" y="4717377"/>
            <a:ext cx="724864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155520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i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75515-29B3-1448-84B7-BEDBC5F326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6" cy="6858000"/>
          </a:xfrm>
          <a:prstGeom prst="rect">
            <a:avLst/>
          </a:prstGeom>
        </p:spPr>
      </p:pic>
      <p:sp>
        <p:nvSpPr>
          <p:cNvPr id="4" name="Rectangle 3">
            <a:extLst>
              <a:ext uri="{FF2B5EF4-FFF2-40B4-BE49-F238E27FC236}">
                <a16:creationId xmlns:a16="http://schemas.microsoft.com/office/drawing/2014/main" id="{60CB649E-8B73-AB4D-BD38-31163E082916}"/>
              </a:ext>
            </a:extLst>
          </p:cNvPr>
          <p:cNvSpPr/>
          <p:nvPr userDrawn="1"/>
        </p:nvSpPr>
        <p:spPr>
          <a:xfrm>
            <a:off x="3" y="4340773"/>
            <a:ext cx="8343391" cy="1780360"/>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6" name="Text Placeholder 3">
            <a:extLst>
              <a:ext uri="{FF2B5EF4-FFF2-40B4-BE49-F238E27FC236}">
                <a16:creationId xmlns:a16="http://schemas.microsoft.com/office/drawing/2014/main" id="{C7E86793-ED45-9243-9A36-F01C3689CCB1}"/>
              </a:ext>
            </a:extLst>
          </p:cNvPr>
          <p:cNvSpPr>
            <a:spLocks noGrp="1"/>
          </p:cNvSpPr>
          <p:nvPr>
            <p:ph type="body" sz="quarter" idx="14" hasCustomPrompt="1"/>
          </p:nvPr>
        </p:nvSpPr>
        <p:spPr>
          <a:xfrm>
            <a:off x="583392" y="5400403"/>
            <a:ext cx="724864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E8741DB4-535B-5E49-A8F4-C69A755481F6}"/>
              </a:ext>
            </a:extLst>
          </p:cNvPr>
          <p:cNvSpPr>
            <a:spLocks noGrp="1"/>
          </p:cNvSpPr>
          <p:nvPr>
            <p:ph type="title" hasCustomPrompt="1"/>
          </p:nvPr>
        </p:nvSpPr>
        <p:spPr>
          <a:xfrm>
            <a:off x="583396" y="4717377"/>
            <a:ext cx="724864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951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E4F7A-C451-FA4D-8DF4-059BC42B1C8C}" type="slidenum">
              <a:rPr lang="en-US" smtClean="0"/>
              <a:pPr/>
              <a:t>‹#›</a:t>
            </a:fld>
            <a:endParaRPr lang="en-US"/>
          </a:p>
        </p:txBody>
      </p:sp>
    </p:spTree>
    <p:extLst>
      <p:ext uri="{BB962C8B-B14F-4D97-AF65-F5344CB8AC3E}">
        <p14:creationId xmlns:p14="http://schemas.microsoft.com/office/powerpoint/2010/main" val="3417899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67" r:id="rId3"/>
    <p:sldLayoutId id="2147483780" r:id="rId4"/>
    <p:sldLayoutId id="2147483781" r:id="rId5"/>
    <p:sldLayoutId id="2147483782" r:id="rId6"/>
    <p:sldLayoutId id="2147483784" r:id="rId7"/>
    <p:sldLayoutId id="2147483754" r:id="rId8"/>
    <p:sldLayoutId id="2147483785" r:id="rId9"/>
    <p:sldLayoutId id="2147483788" r:id="rId10"/>
    <p:sldLayoutId id="2147483789" r:id="rId11"/>
    <p:sldLayoutId id="2147483790" r:id="rId12"/>
    <p:sldLayoutId id="2147483791" r:id="rId13"/>
    <p:sldLayoutId id="2147483792" r:id="rId14"/>
    <p:sldLayoutId id="2147483793" r:id="rId15"/>
    <p:sldLayoutId id="2147483804" r:id="rId16"/>
    <p:sldLayoutId id="2147483805" r:id="rId17"/>
    <p:sldLayoutId id="2147483806" r:id="rId18"/>
    <p:sldLayoutId id="2147483807" r:id="rId19"/>
    <p:sldLayoutId id="2147483794" r:id="rId20"/>
    <p:sldLayoutId id="2147483795" r:id="rId21"/>
    <p:sldLayoutId id="2147483796" r:id="rId22"/>
    <p:sldLayoutId id="2147483756" r:id="rId23"/>
    <p:sldLayoutId id="2147483797" r:id="rId24"/>
    <p:sldLayoutId id="2147483798" r:id="rId25"/>
    <p:sldLayoutId id="2147483799" r:id="rId26"/>
    <p:sldLayoutId id="2147483800" r:id="rId27"/>
    <p:sldLayoutId id="2147483802" r:id="rId28"/>
    <p:sldLayoutId id="2147483803" r:id="rId29"/>
    <p:sldLayoutId id="2147483801" r:id="rId30"/>
    <p:sldLayoutId id="2147483808"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Lst>
  <p:txStyles>
    <p:titleStyle>
      <a:lvl1pPr algn="l" defTabSz="914363"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p:titleStyle>
    <p:bodyStyle>
      <a:lvl1pPr marL="0" indent="0" algn="l" defTabSz="914363"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182" indent="0" algn="l" defTabSz="914363"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363" indent="0" algn="l" defTabSz="914363"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545" indent="0" algn="l" defTabSz="914363"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727" indent="0" algn="l" defTabSz="914363"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s://www.idealware.org/reports/consumers-guide-low-cost-donor-management-systems/"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hyperlink" Target="https://www.idealware.org/reports/data_maturity/" TargetMode="External"/><Relationship Id="rId5" Type="http://schemas.openxmlformats.org/officeDocument/2006/relationships/hyperlink" Target="https://www.idealware.org/reports/online-donation-appeals/" TargetMode="External"/><Relationship Id="rId4" Type="http://schemas.openxmlformats.org/officeDocument/2006/relationships/hyperlink" Target="https://www.idealware.org/reports/peer-peer-fundraising-made-easy-step-step-workbook/"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83948F-42FD-8845-95AF-55D35DA0D0DA}"/>
              </a:ext>
            </a:extLst>
          </p:cNvPr>
          <p:cNvSpPr/>
          <p:nvPr/>
        </p:nvSpPr>
        <p:spPr>
          <a:xfrm flipH="1">
            <a:off x="-5602" y="2642838"/>
            <a:ext cx="6190812" cy="315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0C195B-00D5-5648-AE83-1B65462DC0AA}"/>
              </a:ext>
            </a:extLst>
          </p:cNvPr>
          <p:cNvSpPr/>
          <p:nvPr/>
        </p:nvSpPr>
        <p:spPr>
          <a:xfrm>
            <a:off x="297390" y="3482740"/>
            <a:ext cx="5343762" cy="1384995"/>
          </a:xfrm>
          <a:prstGeom prst="rect">
            <a:avLst/>
          </a:prstGeom>
        </p:spPr>
        <p:txBody>
          <a:bodyPr wrap="square" lIns="91440" tIns="45720" rIns="91440" bIns="45720" anchor="t">
            <a:spAutoFit/>
          </a:bodyPr>
          <a:lstStyle/>
          <a:p>
            <a:pPr>
              <a:spcAft>
                <a:spcPts val="600"/>
              </a:spcAft>
            </a:pPr>
            <a:r>
              <a:rPr lang="en-US" sz="2800" b="1">
                <a:solidFill>
                  <a:srgbClr val="2955C0"/>
                </a:solidFill>
                <a:latin typeface="Arial"/>
                <a:ea typeface="Roboto" panose="02000000000000000000" pitchFamily="2" charset="0"/>
                <a:cs typeface="Arial"/>
              </a:rPr>
              <a:t>MAKING YOUR DONOR MANAGEMENT SYSTEMS WORK HARDER AND BETTER</a:t>
            </a:r>
            <a:endParaRPr lang="en-US" sz="2800">
              <a:latin typeface="Arial"/>
              <a:cs typeface="Arial"/>
            </a:endParaRPr>
          </a:p>
        </p:txBody>
      </p:sp>
      <p:pic>
        <p:nvPicPr>
          <p:cNvPr id="19" name="Picture 18">
            <a:extLst>
              <a:ext uri="{FF2B5EF4-FFF2-40B4-BE49-F238E27FC236}">
                <a16:creationId xmlns:a16="http://schemas.microsoft.com/office/drawing/2014/main" id="{BC247141-F83D-1F42-8BD8-ADCC0CC11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607" y="2907137"/>
            <a:ext cx="3009189" cy="451378"/>
          </a:xfrm>
          <a:prstGeom prst="rect">
            <a:avLst/>
          </a:prstGeom>
        </p:spPr>
      </p:pic>
    </p:spTree>
    <p:extLst>
      <p:ext uri="{BB962C8B-B14F-4D97-AF65-F5344CB8AC3E}">
        <p14:creationId xmlns:p14="http://schemas.microsoft.com/office/powerpoint/2010/main" val="2616140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C:\Users\Tyler\AppData\Local\Microsoft\Windows\Temporary Internet Files\Content.IE5\IHLR2XQZ\MP900401859[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176" r="27020" b="2"/>
          <a:stretch/>
        </p:blipFill>
        <p:spPr bwMode="auto">
          <a:xfrm>
            <a:off x="6209597" y="10"/>
            <a:ext cx="5976938" cy="6229340"/>
          </a:xfrm>
          <a:prstGeom prst="rect">
            <a:avLst/>
          </a:prstGeom>
          <a:solidFill>
            <a:srgbClr val="FFFFFF"/>
          </a:solidFill>
        </p:spPr>
      </p:pic>
      <p:sp>
        <p:nvSpPr>
          <p:cNvPr id="2" name="Title 1">
            <a:extLst>
              <a:ext uri="{FF2B5EF4-FFF2-40B4-BE49-F238E27FC236}">
                <a16:creationId xmlns:a16="http://schemas.microsoft.com/office/drawing/2014/main" id="{88462D83-E73E-412A-821E-3E89E56DFE38}"/>
              </a:ext>
            </a:extLst>
          </p:cNvPr>
          <p:cNvSpPr>
            <a:spLocks noGrp="1"/>
          </p:cNvSpPr>
          <p:nvPr>
            <p:ph type="title"/>
          </p:nvPr>
        </p:nvSpPr>
        <p:spPr>
          <a:xfrm>
            <a:off x="249420" y="456565"/>
            <a:ext cx="5706057" cy="1325563"/>
          </a:xfrm>
        </p:spPr>
        <p:txBody>
          <a:bodyPr>
            <a:normAutofit/>
          </a:bodyPr>
          <a:lstStyle/>
          <a:p>
            <a:r>
              <a:rPr lang="en-US" b="1" i="0" kern="1200">
                <a:latin typeface="Arial" panose="020B0604020202020204" pitchFamily="34" charset="0"/>
                <a:cs typeface="Arial" panose="020B0604020202020204" pitchFamily="34" charset="0"/>
              </a:rPr>
              <a:t>START WITH DATA ENTRY STANDARDS</a:t>
            </a:r>
          </a:p>
        </p:txBody>
      </p:sp>
      <p:sp>
        <p:nvSpPr>
          <p:cNvPr id="5" name="Content Placeholder 4"/>
          <p:cNvSpPr txBox="1">
            <a:spLocks/>
          </p:cNvSpPr>
          <p:nvPr/>
        </p:nvSpPr>
        <p:spPr>
          <a:xfrm>
            <a:off x="250002" y="189833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Set up validation rules and required fields, if your DMS has those options.</a:t>
            </a:r>
          </a:p>
          <a:p>
            <a:pPr defTabSz="914363"/>
            <a:r>
              <a:rPr lang="en-US" kern="1200">
                <a:latin typeface="Arial" panose="020B0604020202020204" pitchFamily="34" charset="0"/>
                <a:cs typeface="Arial" panose="020B0604020202020204" pitchFamily="34" charset="0"/>
              </a:rPr>
              <a:t>Establish guidelines for formatting.</a:t>
            </a:r>
          </a:p>
          <a:p>
            <a:pPr defTabSz="914363"/>
            <a:endParaRPr lang="en-US" kern="1200">
              <a:latin typeface="Gotham Book" charset="0"/>
              <a:ea typeface="Gotham Book" charset="0"/>
              <a:cs typeface="Gotham Book" charset="0"/>
            </a:endParaRPr>
          </a:p>
          <a:p>
            <a:pPr defTabSz="914363"/>
            <a:endParaRPr lang="en-US" kern="1200">
              <a:latin typeface="Gotham Book" charset="0"/>
              <a:ea typeface="Gotham Book" charset="0"/>
              <a:cs typeface="Gotham Book" charset="0"/>
            </a:endParaRPr>
          </a:p>
        </p:txBody>
      </p:sp>
    </p:spTree>
    <p:extLst>
      <p:ext uri="{BB962C8B-B14F-4D97-AF65-F5344CB8AC3E}">
        <p14:creationId xmlns:p14="http://schemas.microsoft.com/office/powerpoint/2010/main" val="167783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srcRect l="18017" r="18017"/>
          <a:stretch/>
        </p:blipFill>
        <p:spPr bwMode="auto">
          <a:xfrm>
            <a:off x="20" y="10"/>
            <a:ext cx="5976918" cy="622934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FDA29D90-F813-4355-9DF1-C10C76CFBF15}"/>
              </a:ext>
            </a:extLst>
          </p:cNvPr>
          <p:cNvSpPr>
            <a:spLocks noGrp="1"/>
          </p:cNvSpPr>
          <p:nvPr>
            <p:ph type="title"/>
          </p:nvPr>
        </p:nvSpPr>
        <p:spPr>
          <a:xfrm>
            <a:off x="6215063" y="365125"/>
            <a:ext cx="5706057" cy="1325563"/>
          </a:xfrm>
        </p:spPr>
        <p:txBody>
          <a:bodyPr>
            <a:normAutofit/>
          </a:bodyPr>
          <a:lstStyle/>
          <a:p>
            <a:r>
              <a:rPr lang="en-US" b="1" i="0" kern="1200">
                <a:latin typeface="Arial" panose="020B0604020202020204" pitchFamily="34" charset="0"/>
                <a:cs typeface="Arial" panose="020B0604020202020204" pitchFamily="34" charset="0"/>
              </a:rPr>
              <a:t>WHAT TO ENTER?</a:t>
            </a:r>
          </a:p>
        </p:txBody>
      </p:sp>
      <p:sp>
        <p:nvSpPr>
          <p:cNvPr id="7" name="Content Placeholder 6"/>
          <p:cNvSpPr txBox="1">
            <a:spLocks/>
          </p:cNvSpPr>
          <p:nvPr/>
        </p:nvSpPr>
        <p:spPr>
          <a:xfrm>
            <a:off x="6215063" y="187801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…And what to leave out?</a:t>
            </a:r>
          </a:p>
          <a:p>
            <a:pPr defTabSz="914363"/>
            <a:endParaRPr lang="en-US" kern="1200">
              <a:latin typeface="Arial" panose="020B0604020202020204" pitchFamily="34" charset="0"/>
              <a:cs typeface="Arial" panose="020B0604020202020204" pitchFamily="34" charset="0"/>
            </a:endParaRPr>
          </a:p>
          <a:p>
            <a:pPr defTabSz="914363"/>
            <a:r>
              <a:rPr lang="en-US" kern="1200">
                <a:latin typeface="Arial" panose="020B0604020202020204" pitchFamily="34" charset="0"/>
                <a:cs typeface="Arial" panose="020B0604020202020204" pitchFamily="34" charset="0"/>
              </a:rPr>
              <a:t>Don’t clutter up your database with data you don’t plan to use.</a:t>
            </a:r>
          </a:p>
          <a:p>
            <a:pPr defTabSz="914363"/>
            <a:endParaRPr lang="en-US" kern="1200">
              <a:latin typeface="Gotham Book" charset="0"/>
              <a:ea typeface="Gotham Book" charset="0"/>
              <a:cs typeface="Gotham Book" charset="0"/>
            </a:endParaRPr>
          </a:p>
          <a:p>
            <a:pPr defTabSz="914363"/>
            <a:endParaRPr lang="en-US" kern="1200">
              <a:latin typeface="Gotham Book" charset="0"/>
              <a:ea typeface="Gotham Book" charset="0"/>
              <a:cs typeface="Gotham Book" charset="0"/>
            </a:endParaRPr>
          </a:p>
        </p:txBody>
      </p:sp>
    </p:spTree>
    <p:extLst>
      <p:ext uri="{BB962C8B-B14F-4D97-AF65-F5344CB8AC3E}">
        <p14:creationId xmlns:p14="http://schemas.microsoft.com/office/powerpoint/2010/main" val="3634874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raight Connector 3"/>
          <p:cNvSpPr/>
          <p:nvPr/>
        </p:nvSpPr>
        <p:spPr>
          <a:xfrm>
            <a:off x="8359987" y="3283373"/>
            <a:ext cx="270933" cy="2113278"/>
          </a:xfrm>
          <a:custGeom>
            <a:avLst/>
            <a:gdLst/>
            <a:ahLst/>
            <a:cxnLst/>
            <a:rect l="0" t="0" r="0" b="0"/>
            <a:pathLst>
              <a:path>
                <a:moveTo>
                  <a:pt x="0" y="0"/>
                </a:moveTo>
                <a:lnTo>
                  <a:pt x="0" y="2113278"/>
                </a:lnTo>
                <a:lnTo>
                  <a:pt x="270933" y="2113278"/>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 name="Straight Connector 4"/>
          <p:cNvSpPr/>
          <p:nvPr/>
        </p:nvSpPr>
        <p:spPr>
          <a:xfrm>
            <a:off x="8359987" y="3283374"/>
            <a:ext cx="270933" cy="830861"/>
          </a:xfrm>
          <a:custGeom>
            <a:avLst/>
            <a:gdLst/>
            <a:ahLst/>
            <a:cxnLst/>
            <a:rect l="0" t="0" r="0" b="0"/>
            <a:pathLst>
              <a:path>
                <a:moveTo>
                  <a:pt x="0" y="0"/>
                </a:moveTo>
                <a:lnTo>
                  <a:pt x="0" y="830861"/>
                </a:lnTo>
                <a:lnTo>
                  <a:pt x="270933" y="83086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 name="Straight Connector 5"/>
          <p:cNvSpPr/>
          <p:nvPr/>
        </p:nvSpPr>
        <p:spPr>
          <a:xfrm>
            <a:off x="7989711" y="2000956"/>
            <a:ext cx="1092763" cy="379306"/>
          </a:xfrm>
          <a:custGeom>
            <a:avLst/>
            <a:gdLst/>
            <a:ahLst/>
            <a:cxnLst/>
            <a:rect l="0" t="0" r="0" b="0"/>
            <a:pathLst>
              <a:path>
                <a:moveTo>
                  <a:pt x="0" y="0"/>
                </a:moveTo>
                <a:lnTo>
                  <a:pt x="0" y="189653"/>
                </a:lnTo>
                <a:lnTo>
                  <a:pt x="1092763" y="189653"/>
                </a:lnTo>
                <a:lnTo>
                  <a:pt x="1092763" y="37930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Straight Connector 6"/>
          <p:cNvSpPr/>
          <p:nvPr/>
        </p:nvSpPr>
        <p:spPr>
          <a:xfrm>
            <a:off x="6174459" y="3283373"/>
            <a:ext cx="270933" cy="2113278"/>
          </a:xfrm>
          <a:custGeom>
            <a:avLst/>
            <a:gdLst/>
            <a:ahLst/>
            <a:cxnLst/>
            <a:rect l="0" t="0" r="0" b="0"/>
            <a:pathLst>
              <a:path>
                <a:moveTo>
                  <a:pt x="0" y="0"/>
                </a:moveTo>
                <a:lnTo>
                  <a:pt x="0" y="2113278"/>
                </a:lnTo>
                <a:lnTo>
                  <a:pt x="270933" y="2113278"/>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6174459" y="3283374"/>
            <a:ext cx="270933" cy="830861"/>
          </a:xfrm>
          <a:custGeom>
            <a:avLst/>
            <a:gdLst/>
            <a:ahLst/>
            <a:cxnLst/>
            <a:rect l="0" t="0" r="0" b="0"/>
            <a:pathLst>
              <a:path>
                <a:moveTo>
                  <a:pt x="0" y="0"/>
                </a:moveTo>
                <a:lnTo>
                  <a:pt x="0" y="830861"/>
                </a:lnTo>
                <a:lnTo>
                  <a:pt x="270933" y="83086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a:off x="6896947" y="2000956"/>
            <a:ext cx="1092763" cy="379306"/>
          </a:xfrm>
          <a:custGeom>
            <a:avLst/>
            <a:gdLst/>
            <a:ahLst/>
            <a:cxnLst/>
            <a:rect l="0" t="0" r="0" b="0"/>
            <a:pathLst>
              <a:path>
                <a:moveTo>
                  <a:pt x="1092763" y="0"/>
                </a:moveTo>
                <a:lnTo>
                  <a:pt x="1092763" y="189653"/>
                </a:lnTo>
                <a:lnTo>
                  <a:pt x="0" y="189653"/>
                </a:lnTo>
                <a:lnTo>
                  <a:pt x="0" y="37930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grpSp>
        <p:nvGrpSpPr>
          <p:cNvPr id="10" name="Group 9"/>
          <p:cNvGrpSpPr/>
          <p:nvPr/>
        </p:nvGrpSpPr>
        <p:grpSpPr>
          <a:xfrm>
            <a:off x="7086601" y="1097845"/>
            <a:ext cx="1806221" cy="903110"/>
            <a:chOff x="1092818" y="367225"/>
            <a:chExt cx="1806221" cy="903110"/>
          </a:xfrm>
        </p:grpSpPr>
        <p:sp>
          <p:nvSpPr>
            <p:cNvPr id="11" name="Rectangle 10"/>
            <p:cNvSpPr/>
            <p:nvPr/>
          </p:nvSpPr>
          <p:spPr>
            <a:xfrm>
              <a:off x="1092818" y="367225"/>
              <a:ext cx="1806221" cy="90311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TextBox 11"/>
            <p:cNvSpPr txBox="1"/>
            <p:nvPr/>
          </p:nvSpPr>
          <p:spPr>
            <a:xfrm>
              <a:off x="1092818" y="367225"/>
              <a:ext cx="1806221" cy="903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1244600">
                <a:lnSpc>
                  <a:spcPct val="90000"/>
                </a:lnSpc>
                <a:spcBef>
                  <a:spcPct val="0"/>
                </a:spcBef>
                <a:spcAft>
                  <a:spcPct val="35000"/>
                </a:spcAft>
              </a:pPr>
              <a:r>
                <a:rPr lang="en-US" sz="2800"/>
                <a:t>General Fund</a:t>
              </a:r>
            </a:p>
          </p:txBody>
        </p:sp>
      </p:grpSp>
      <p:grpSp>
        <p:nvGrpSpPr>
          <p:cNvPr id="13" name="Group 12"/>
          <p:cNvGrpSpPr/>
          <p:nvPr/>
        </p:nvGrpSpPr>
        <p:grpSpPr>
          <a:xfrm>
            <a:off x="5993837" y="2380262"/>
            <a:ext cx="1806221" cy="903110"/>
            <a:chOff x="54" y="1649642"/>
            <a:chExt cx="1806221" cy="903110"/>
          </a:xfrm>
        </p:grpSpPr>
        <p:sp>
          <p:nvSpPr>
            <p:cNvPr id="14" name="Rectangle 13"/>
            <p:cNvSpPr/>
            <p:nvPr/>
          </p:nvSpPr>
          <p:spPr>
            <a:xfrm>
              <a:off x="54" y="1649642"/>
              <a:ext cx="1806221" cy="903110"/>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TextBox 14"/>
            <p:cNvSpPr txBox="1"/>
            <p:nvPr/>
          </p:nvSpPr>
          <p:spPr>
            <a:xfrm>
              <a:off x="54" y="1649642"/>
              <a:ext cx="1806221" cy="903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2400"/>
                <a:t>Fall</a:t>
              </a:r>
              <a:br>
                <a:rPr lang="en-US" sz="2400"/>
              </a:br>
              <a:r>
                <a:rPr lang="en-US" sz="2400"/>
                <a:t>Appeal</a:t>
              </a:r>
            </a:p>
          </p:txBody>
        </p:sp>
      </p:grpSp>
      <p:grpSp>
        <p:nvGrpSpPr>
          <p:cNvPr id="16" name="Group 15"/>
          <p:cNvGrpSpPr/>
          <p:nvPr/>
        </p:nvGrpSpPr>
        <p:grpSpPr>
          <a:xfrm>
            <a:off x="6445392" y="3662679"/>
            <a:ext cx="1806221" cy="903110"/>
            <a:chOff x="451609" y="2932059"/>
            <a:chExt cx="1806221" cy="903110"/>
          </a:xfrm>
        </p:grpSpPr>
        <p:sp>
          <p:nvSpPr>
            <p:cNvPr id="17" name="Rectangle 16"/>
            <p:cNvSpPr/>
            <p:nvPr/>
          </p:nvSpPr>
          <p:spPr>
            <a:xfrm>
              <a:off x="451609" y="2932059"/>
              <a:ext cx="1806221" cy="903110"/>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TextBox 17"/>
            <p:cNvSpPr txBox="1"/>
            <p:nvPr/>
          </p:nvSpPr>
          <p:spPr>
            <a:xfrm>
              <a:off x="451609" y="2932059"/>
              <a:ext cx="1806221" cy="903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n-US" sz="2000"/>
                <a:t>Mail</a:t>
              </a:r>
            </a:p>
          </p:txBody>
        </p:sp>
      </p:grpSp>
      <p:grpSp>
        <p:nvGrpSpPr>
          <p:cNvPr id="19" name="Group 18"/>
          <p:cNvGrpSpPr/>
          <p:nvPr/>
        </p:nvGrpSpPr>
        <p:grpSpPr>
          <a:xfrm>
            <a:off x="6445392" y="4945096"/>
            <a:ext cx="1806221" cy="903110"/>
            <a:chOff x="451609" y="4214476"/>
            <a:chExt cx="1806221" cy="903110"/>
          </a:xfrm>
        </p:grpSpPr>
        <p:sp>
          <p:nvSpPr>
            <p:cNvPr id="20" name="Rectangle 19"/>
            <p:cNvSpPr/>
            <p:nvPr/>
          </p:nvSpPr>
          <p:spPr>
            <a:xfrm>
              <a:off x="451609" y="4214476"/>
              <a:ext cx="1806221" cy="903110"/>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1" name="TextBox 20"/>
            <p:cNvSpPr txBox="1"/>
            <p:nvPr/>
          </p:nvSpPr>
          <p:spPr>
            <a:xfrm>
              <a:off x="451609" y="4214476"/>
              <a:ext cx="1806221" cy="903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n-US" sz="2000"/>
                <a:t>Online</a:t>
              </a:r>
            </a:p>
          </p:txBody>
        </p:sp>
      </p:grpSp>
      <p:grpSp>
        <p:nvGrpSpPr>
          <p:cNvPr id="22" name="Group 21"/>
          <p:cNvGrpSpPr/>
          <p:nvPr/>
        </p:nvGrpSpPr>
        <p:grpSpPr>
          <a:xfrm>
            <a:off x="8179365" y="2380262"/>
            <a:ext cx="1806221" cy="903110"/>
            <a:chOff x="2185582" y="1649642"/>
            <a:chExt cx="1806221" cy="903110"/>
          </a:xfrm>
        </p:grpSpPr>
        <p:sp>
          <p:nvSpPr>
            <p:cNvPr id="23" name="Rectangle 22"/>
            <p:cNvSpPr/>
            <p:nvPr/>
          </p:nvSpPr>
          <p:spPr>
            <a:xfrm>
              <a:off x="2185582" y="1649642"/>
              <a:ext cx="1806221" cy="903110"/>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4" name="TextBox 23"/>
            <p:cNvSpPr txBox="1"/>
            <p:nvPr/>
          </p:nvSpPr>
          <p:spPr>
            <a:xfrm>
              <a:off x="2185582" y="1649642"/>
              <a:ext cx="1806221" cy="903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2400"/>
                <a:t>Spring</a:t>
              </a:r>
              <a:br>
                <a:rPr lang="en-US" sz="2400"/>
              </a:br>
              <a:r>
                <a:rPr lang="en-US" sz="2400"/>
                <a:t>Event</a:t>
              </a:r>
            </a:p>
          </p:txBody>
        </p:sp>
      </p:grpSp>
      <p:grpSp>
        <p:nvGrpSpPr>
          <p:cNvPr id="25" name="Group 24"/>
          <p:cNvGrpSpPr/>
          <p:nvPr/>
        </p:nvGrpSpPr>
        <p:grpSpPr>
          <a:xfrm>
            <a:off x="8630920" y="3662679"/>
            <a:ext cx="1806221" cy="903110"/>
            <a:chOff x="2637137" y="2932059"/>
            <a:chExt cx="1806221" cy="903110"/>
          </a:xfrm>
        </p:grpSpPr>
        <p:sp>
          <p:nvSpPr>
            <p:cNvPr id="26" name="Rectangle 25"/>
            <p:cNvSpPr/>
            <p:nvPr/>
          </p:nvSpPr>
          <p:spPr>
            <a:xfrm>
              <a:off x="2637137" y="2932059"/>
              <a:ext cx="1806221" cy="903110"/>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7" name="TextBox 26"/>
            <p:cNvSpPr txBox="1"/>
            <p:nvPr/>
          </p:nvSpPr>
          <p:spPr>
            <a:xfrm>
              <a:off x="2637137" y="2932059"/>
              <a:ext cx="1806221" cy="903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n-US" sz="2000"/>
                <a:t>Tickets</a:t>
              </a:r>
            </a:p>
          </p:txBody>
        </p:sp>
      </p:grpSp>
      <p:grpSp>
        <p:nvGrpSpPr>
          <p:cNvPr id="28" name="Group 27"/>
          <p:cNvGrpSpPr/>
          <p:nvPr/>
        </p:nvGrpSpPr>
        <p:grpSpPr>
          <a:xfrm>
            <a:off x="8630920" y="4945096"/>
            <a:ext cx="1806221" cy="903110"/>
            <a:chOff x="2637137" y="4214476"/>
            <a:chExt cx="1806221" cy="903110"/>
          </a:xfrm>
        </p:grpSpPr>
        <p:sp>
          <p:nvSpPr>
            <p:cNvPr id="29" name="Rectangle 28"/>
            <p:cNvSpPr/>
            <p:nvPr/>
          </p:nvSpPr>
          <p:spPr>
            <a:xfrm>
              <a:off x="2637137" y="4214476"/>
              <a:ext cx="1806221" cy="903110"/>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0" name="TextBox 29"/>
            <p:cNvSpPr txBox="1"/>
            <p:nvPr/>
          </p:nvSpPr>
          <p:spPr>
            <a:xfrm>
              <a:off x="2637137" y="4214476"/>
              <a:ext cx="1806221" cy="903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n-US" sz="2000"/>
                <a:t>Auction</a:t>
              </a:r>
            </a:p>
          </p:txBody>
        </p:sp>
      </p:grpSp>
      <p:sp>
        <p:nvSpPr>
          <p:cNvPr id="31" name="Title 30">
            <a:extLst>
              <a:ext uri="{FF2B5EF4-FFF2-40B4-BE49-F238E27FC236}">
                <a16:creationId xmlns:a16="http://schemas.microsoft.com/office/drawing/2014/main" id="{4BF4BF90-010D-4067-83DE-458ACACD8777}"/>
              </a:ext>
            </a:extLst>
          </p:cNvPr>
          <p:cNvSpPr>
            <a:spLocks noGrp="1"/>
          </p:cNvSpPr>
          <p:nvPr>
            <p:ph type="title"/>
          </p:nvPr>
        </p:nvSpPr>
        <p:spPr>
          <a:xfrm>
            <a:off x="245035" y="406000"/>
            <a:ext cx="5706057" cy="1325563"/>
          </a:xfrm>
        </p:spPr>
        <p:txBody>
          <a:bodyPr/>
          <a:lstStyle/>
          <a:p>
            <a:r>
              <a:rPr lang="en-US" sz="3200">
                <a:latin typeface="Arial" panose="020B0604020202020204" pitchFamily="34" charset="0"/>
                <a:cs typeface="Arial" panose="020B0604020202020204" pitchFamily="34" charset="0"/>
              </a:rPr>
              <a:t>CODE DATA WITH THE END IN MIND</a:t>
            </a:r>
            <a:br>
              <a:rPr lang="en-US" sz="2800">
                <a:latin typeface="Arial" panose="020B0604020202020204" pitchFamily="34" charset="0"/>
                <a:cs typeface="Arial" panose="020B0604020202020204" pitchFamily="34" charset="0"/>
              </a:rPr>
            </a:br>
            <a:endParaRPr lang="en-US"/>
          </a:p>
        </p:txBody>
      </p:sp>
      <p:sp>
        <p:nvSpPr>
          <p:cNvPr id="33" name="Text Placeholder 32">
            <a:extLst>
              <a:ext uri="{FF2B5EF4-FFF2-40B4-BE49-F238E27FC236}">
                <a16:creationId xmlns:a16="http://schemas.microsoft.com/office/drawing/2014/main" id="{0E9A658E-EFA0-446F-AE5C-D37D7A2FB0A8}"/>
              </a:ext>
            </a:extLst>
          </p:cNvPr>
          <p:cNvSpPr>
            <a:spLocks noGrp="1"/>
          </p:cNvSpPr>
          <p:nvPr>
            <p:ph type="body" sz="quarter" idx="11"/>
          </p:nvPr>
        </p:nvSpPr>
        <p:spPr>
          <a:xfrm>
            <a:off x="321107" y="2380262"/>
            <a:ext cx="5705475" cy="3383950"/>
          </a:xfrm>
        </p:spPr>
        <p:txBody>
          <a:bodyPr/>
          <a:lstStyle/>
          <a:p>
            <a:pPr>
              <a:lnSpc>
                <a:spcPct val="100000"/>
              </a:lnSpc>
            </a:pPr>
            <a:r>
              <a:rPr lang="en-US" sz="2000">
                <a:latin typeface="Arial" panose="020B0604020202020204" pitchFamily="34" charset="0"/>
                <a:cs typeface="Arial" panose="020B0604020202020204" pitchFamily="34" charset="0"/>
              </a:rPr>
              <a:t>Think about reporting and segmentation needs.</a:t>
            </a:r>
          </a:p>
          <a:p>
            <a:pPr>
              <a:lnSpc>
                <a:spcPct val="100000"/>
              </a:lnSpc>
            </a:pPr>
            <a:endParaRPr lang="en-US" sz="2000">
              <a:latin typeface="Arial" panose="020B0604020202020204" pitchFamily="34" charset="0"/>
              <a:cs typeface="Arial" panose="020B0604020202020204" pitchFamily="34" charset="0"/>
            </a:endParaRPr>
          </a:p>
          <a:p>
            <a:pPr>
              <a:lnSpc>
                <a:spcPct val="100000"/>
              </a:lnSpc>
            </a:pPr>
            <a:r>
              <a:rPr lang="en-US" sz="2000">
                <a:latin typeface="Arial" panose="020B0604020202020204" pitchFamily="34" charset="0"/>
                <a:cs typeface="Arial" panose="020B0604020202020204" pitchFamily="34" charset="0"/>
              </a:rPr>
              <a:t>Don’t forget reconciliation with your accounting system.</a:t>
            </a:r>
          </a:p>
          <a:p>
            <a:endParaRPr lang="en-US"/>
          </a:p>
        </p:txBody>
      </p:sp>
    </p:spTree>
    <p:extLst>
      <p:ext uri="{BB962C8B-B14F-4D97-AF65-F5344CB8AC3E}">
        <p14:creationId xmlns:p14="http://schemas.microsoft.com/office/powerpoint/2010/main" val="914993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15729" r="15729"/>
          <a:stretch/>
        </p:blipFill>
        <p:spPr bwMode="auto">
          <a:xfrm>
            <a:off x="20" y="10"/>
            <a:ext cx="5976918" cy="6229340"/>
          </a:xfrm>
          <a:prstGeom prst="rect">
            <a:avLst/>
          </a:prstGeom>
          <a:solidFill>
            <a:srgbClr val="FFFFFF"/>
          </a:solidFill>
        </p:spPr>
      </p:pic>
      <p:sp>
        <p:nvSpPr>
          <p:cNvPr id="5" name="Title 4">
            <a:extLst>
              <a:ext uri="{FF2B5EF4-FFF2-40B4-BE49-F238E27FC236}">
                <a16:creationId xmlns:a16="http://schemas.microsoft.com/office/drawing/2014/main" id="{9EF07855-73BF-4A58-81FE-AE5A1F796367}"/>
              </a:ext>
            </a:extLst>
          </p:cNvPr>
          <p:cNvSpPr>
            <a:spLocks noGrp="1"/>
          </p:cNvSpPr>
          <p:nvPr>
            <p:ph type="title"/>
          </p:nvPr>
        </p:nvSpPr>
        <p:spPr>
          <a:xfrm>
            <a:off x="6215063" y="365125"/>
            <a:ext cx="5706057" cy="1325563"/>
          </a:xfrm>
        </p:spPr>
        <p:txBody>
          <a:bodyPr>
            <a:normAutofit/>
          </a:bodyPr>
          <a:lstStyle/>
          <a:p>
            <a:r>
              <a:rPr lang="en-US" b="1" i="0" kern="1200">
                <a:latin typeface="Arial" panose="020B0604020202020204" pitchFamily="34" charset="0"/>
                <a:cs typeface="Arial" panose="020B0604020202020204" pitchFamily="34" charset="0"/>
              </a:rPr>
              <a:t>ACTIVELY MAINTAIN AND FIX PROBLEMS</a:t>
            </a:r>
          </a:p>
        </p:txBody>
      </p:sp>
      <p:sp>
        <p:nvSpPr>
          <p:cNvPr id="3" name="Content Placeholder 6"/>
          <p:cNvSpPr txBox="1">
            <a:spLocks/>
          </p:cNvSpPr>
          <p:nvPr/>
        </p:nvSpPr>
        <p:spPr>
          <a:xfrm>
            <a:off x="6215063" y="187801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Set up a routine for removing duplicates and correcting errors.</a:t>
            </a:r>
          </a:p>
          <a:p>
            <a:pPr defTabSz="914363"/>
            <a:endParaRPr lang="en-US" kern="1200">
              <a:latin typeface="Gotham Book" charset="0"/>
              <a:ea typeface="Gotham Book" charset="0"/>
              <a:cs typeface="Gotham Book" charset="0"/>
            </a:endParaRPr>
          </a:p>
        </p:txBody>
      </p:sp>
    </p:spTree>
    <p:extLst>
      <p:ext uri="{BB962C8B-B14F-4D97-AF65-F5344CB8AC3E}">
        <p14:creationId xmlns:p14="http://schemas.microsoft.com/office/powerpoint/2010/main" val="2853421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643" r="2" b="27790"/>
          <a:stretch/>
        </p:blipFill>
        <p:spPr>
          <a:xfrm>
            <a:off x="6209597" y="10"/>
            <a:ext cx="5976938" cy="6229340"/>
          </a:xfrm>
          <a:prstGeom prst="rect">
            <a:avLst/>
          </a:prstGeom>
          <a:noFill/>
        </p:spPr>
      </p:pic>
      <p:sp>
        <p:nvSpPr>
          <p:cNvPr id="4" name="Title 3">
            <a:extLst>
              <a:ext uri="{FF2B5EF4-FFF2-40B4-BE49-F238E27FC236}">
                <a16:creationId xmlns:a16="http://schemas.microsoft.com/office/drawing/2014/main" id="{78177B80-1E30-41EC-BD52-EB4C75708B0E}"/>
              </a:ext>
            </a:extLst>
          </p:cNvPr>
          <p:cNvSpPr>
            <a:spLocks noGrp="1"/>
          </p:cNvSpPr>
          <p:nvPr>
            <p:ph type="title"/>
          </p:nvPr>
        </p:nvSpPr>
        <p:spPr>
          <a:xfrm>
            <a:off x="249420" y="456565"/>
            <a:ext cx="5706057" cy="1325563"/>
          </a:xfrm>
        </p:spPr>
        <p:txBody>
          <a:bodyPr>
            <a:normAutofit/>
          </a:bodyPr>
          <a:lstStyle/>
          <a:p>
            <a:r>
              <a:rPr lang="en-US" b="1" i="0" kern="1200">
                <a:latin typeface="Arial" panose="020B0604020202020204" pitchFamily="34" charset="0"/>
                <a:cs typeface="Arial" panose="020B0604020202020204" pitchFamily="34" charset="0"/>
              </a:rPr>
              <a:t>REMEMBER: THERE ARE PEOPLE INVOLVED</a:t>
            </a:r>
          </a:p>
        </p:txBody>
      </p:sp>
      <p:sp>
        <p:nvSpPr>
          <p:cNvPr id="3" name="Content Placeholder 2"/>
          <p:cNvSpPr txBox="1">
            <a:spLocks/>
          </p:cNvSpPr>
          <p:nvPr/>
        </p:nvSpPr>
        <p:spPr>
          <a:xfrm>
            <a:off x="250002" y="189833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lnSpc>
                <a:spcPct val="150000"/>
              </a:lnSpc>
            </a:pPr>
            <a:r>
              <a:rPr lang="en-US" kern="1200">
                <a:latin typeface="Arial" panose="020B0604020202020204" pitchFamily="34" charset="0"/>
                <a:cs typeface="Arial" panose="020B0604020202020204" pitchFamily="34" charset="0"/>
              </a:rPr>
              <a:t>Take the software training.</a:t>
            </a:r>
          </a:p>
          <a:p>
            <a:pPr defTabSz="914363">
              <a:lnSpc>
                <a:spcPct val="150000"/>
              </a:lnSpc>
            </a:pPr>
            <a:r>
              <a:rPr lang="en-US" kern="1200">
                <a:latin typeface="Arial" panose="020B0604020202020204" pitchFamily="34" charset="0"/>
                <a:cs typeface="Arial" panose="020B0604020202020204" pitchFamily="34" charset="0"/>
              </a:rPr>
              <a:t>Provide motivation.</a:t>
            </a:r>
          </a:p>
          <a:p>
            <a:pPr defTabSz="914363">
              <a:lnSpc>
                <a:spcPct val="150000"/>
              </a:lnSpc>
            </a:pPr>
            <a:r>
              <a:rPr lang="en-US" kern="1200">
                <a:latin typeface="Arial" panose="020B0604020202020204" pitchFamily="34" charset="0"/>
                <a:cs typeface="Arial" panose="020B0604020202020204" pitchFamily="34" charset="0"/>
              </a:rPr>
              <a:t>Don’t be a perfectionist.</a:t>
            </a:r>
          </a:p>
          <a:p>
            <a:pPr defTabSz="914363"/>
            <a:endParaRPr lang="en-US" kern="1200">
              <a:latin typeface="Gotham Book" charset="0"/>
              <a:ea typeface="Gotham Book" charset="0"/>
              <a:cs typeface="Gotham Book" charset="0"/>
            </a:endParaRPr>
          </a:p>
        </p:txBody>
      </p:sp>
    </p:spTree>
    <p:extLst>
      <p:ext uri="{BB962C8B-B14F-4D97-AF65-F5344CB8AC3E}">
        <p14:creationId xmlns:p14="http://schemas.microsoft.com/office/powerpoint/2010/main" val="1513187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99D4A-9CD9-4124-B6E8-D570DA4ED874}"/>
              </a:ext>
            </a:extLst>
          </p:cNvPr>
          <p:cNvSpPr txBox="1">
            <a:spLocks/>
          </p:cNvSpPr>
          <p:nvPr/>
        </p:nvSpPr>
        <p:spPr>
          <a:xfrm>
            <a:off x="-731953" y="99143"/>
            <a:ext cx="11758924" cy="1339940"/>
          </a:xfrm>
          <a:prstGeom prst="rect">
            <a:avLst/>
          </a:prstGeom>
        </p:spPr>
        <p:txBody>
          <a:bodyPr lIns="91440" tIns="45720" rIns="91440" bIns="45720" anchor="t">
            <a:normAutofit/>
          </a:bodyPr>
          <a:lstStyle>
            <a:lvl1pPr algn="l" defTabSz="914363"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a:lnSpc>
                <a:spcPct val="100000"/>
              </a:lnSpc>
            </a:pPr>
            <a:r>
              <a:rPr lang="en-US" sz="3600">
                <a:latin typeface="Arial"/>
                <a:cs typeface="Arial"/>
              </a:rPr>
              <a:t>           TO THE POLLS!</a:t>
            </a:r>
            <a:endParaRPr lang="en-US"/>
          </a:p>
        </p:txBody>
      </p:sp>
      <p:sp>
        <p:nvSpPr>
          <p:cNvPr id="5" name="Rectangle 4">
            <a:extLst>
              <a:ext uri="{FF2B5EF4-FFF2-40B4-BE49-F238E27FC236}">
                <a16:creationId xmlns:a16="http://schemas.microsoft.com/office/drawing/2014/main" id="{08DCA403-4E0C-46F8-A252-761975F9D75B}"/>
              </a:ext>
            </a:extLst>
          </p:cNvPr>
          <p:cNvSpPr/>
          <p:nvPr/>
        </p:nvSpPr>
        <p:spPr>
          <a:xfrm>
            <a:off x="714334" y="580610"/>
            <a:ext cx="9489999" cy="3447098"/>
          </a:xfrm>
          <a:prstGeom prst="rect">
            <a:avLst/>
          </a:prstGeom>
        </p:spPr>
        <p:txBody>
          <a:bodyPr wrap="square" lIns="91440" tIns="45720" rIns="91440" bIns="45720" anchor="ctr">
            <a:spAutoFit/>
          </a:bodyPr>
          <a:lstStyle/>
          <a:p>
            <a:pPr defTabSz="914400">
              <a:spcAft>
                <a:spcPts val="1200"/>
              </a:spcAft>
              <a:defRPr/>
            </a:pPr>
            <a:r>
              <a:rPr lang="en-US" sz="2400">
                <a:latin typeface="Arial"/>
                <a:cs typeface="Arial"/>
              </a:rPr>
              <a:t>My organization does a great job keeping our data clean and updated. </a:t>
            </a:r>
            <a:endParaRPr lang="en-US" sz="2400">
              <a:latin typeface="Calibri" panose="020F0502020204030204"/>
              <a:cs typeface="Calibri"/>
            </a:endParaRPr>
          </a:p>
          <a:p>
            <a:pPr marL="3657440" lvl="7" indent="-457200" defTabSz="914400">
              <a:spcAft>
                <a:spcPts val="1200"/>
              </a:spcAft>
              <a:buFont typeface="Arial"/>
              <a:buChar char="•"/>
              <a:defRPr/>
            </a:pPr>
            <a:r>
              <a:rPr lang="en-US" sz="2400">
                <a:latin typeface="Arial"/>
                <a:cs typeface="Arial"/>
              </a:rPr>
              <a:t>Strongly disagree</a:t>
            </a:r>
            <a:endParaRPr lang="en-US" sz="2400">
              <a:latin typeface="Calibri" panose="020F0502020204030204"/>
              <a:cs typeface="Calibri"/>
            </a:endParaRPr>
          </a:p>
          <a:p>
            <a:pPr marL="3657440" lvl="7" indent="-457200" defTabSz="914400">
              <a:spcAft>
                <a:spcPts val="1200"/>
              </a:spcAft>
              <a:buFont typeface="Arial"/>
              <a:buChar char="•"/>
              <a:defRPr/>
            </a:pPr>
            <a:r>
              <a:rPr lang="en-US" sz="2400">
                <a:latin typeface="Arial"/>
                <a:cs typeface="Arial"/>
              </a:rPr>
              <a:t>Disagree</a:t>
            </a:r>
            <a:endParaRPr lang="en-US" sz="2400">
              <a:latin typeface="Calibri" panose="020F0502020204030204"/>
              <a:cs typeface="Calibri"/>
            </a:endParaRPr>
          </a:p>
          <a:p>
            <a:pPr marL="3657440" lvl="7" indent="-457200" defTabSz="914400">
              <a:spcAft>
                <a:spcPts val="1200"/>
              </a:spcAft>
              <a:buFont typeface="Arial"/>
              <a:buChar char="•"/>
              <a:defRPr/>
            </a:pPr>
            <a:r>
              <a:rPr lang="en-US" sz="2400">
                <a:latin typeface="Arial"/>
                <a:cs typeface="Arial"/>
              </a:rPr>
              <a:t>Neither agree nor disagree</a:t>
            </a:r>
            <a:endParaRPr lang="en-US" sz="2400">
              <a:latin typeface="Calibri" panose="020F0502020204030204"/>
              <a:cs typeface="Calibri"/>
            </a:endParaRPr>
          </a:p>
          <a:p>
            <a:pPr marL="3657440" lvl="7" indent="-457200" defTabSz="914400">
              <a:spcAft>
                <a:spcPts val="1200"/>
              </a:spcAft>
              <a:buFont typeface="Arial"/>
              <a:buChar char="•"/>
              <a:defRPr/>
            </a:pPr>
            <a:r>
              <a:rPr lang="en-US" sz="2400">
                <a:latin typeface="Arial"/>
                <a:cs typeface="Arial"/>
              </a:rPr>
              <a:t>Agree</a:t>
            </a:r>
            <a:endParaRPr lang="en-US" sz="2400">
              <a:latin typeface="Calibri" panose="020F0502020204030204"/>
              <a:cs typeface="Calibri"/>
            </a:endParaRPr>
          </a:p>
          <a:p>
            <a:pPr marL="3657440" lvl="7" indent="-457200" defTabSz="914400">
              <a:spcAft>
                <a:spcPts val="1200"/>
              </a:spcAft>
              <a:buFont typeface="Arial"/>
              <a:buChar char="•"/>
              <a:defRPr/>
            </a:pPr>
            <a:r>
              <a:rPr lang="en-US" sz="2400">
                <a:latin typeface="Arial"/>
                <a:cs typeface="Arial"/>
              </a:rPr>
              <a:t>Strongly agree</a:t>
            </a:r>
            <a:endParaRPr lang="en-US" sz="2400">
              <a:cs typeface="Calibri"/>
            </a:endParaRPr>
          </a:p>
        </p:txBody>
      </p:sp>
    </p:spTree>
    <p:extLst>
      <p:ext uri="{BB962C8B-B14F-4D97-AF65-F5344CB8AC3E}">
        <p14:creationId xmlns:p14="http://schemas.microsoft.com/office/powerpoint/2010/main" val="1216754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18" y="4539196"/>
            <a:ext cx="7248640" cy="609998"/>
          </a:xfrm>
        </p:spPr>
        <p:txBody>
          <a:bodyPr/>
          <a:lstStyle/>
          <a:p>
            <a:r>
              <a:rPr lang="en-US" sz="3200">
                <a:latin typeface="Arial" panose="020B0604020202020204" pitchFamily="34" charset="0"/>
                <a:cs typeface="Arial" panose="020B0604020202020204" pitchFamily="34" charset="0"/>
              </a:rPr>
              <a:t>ENRICH YOUR UNDERSTANDING OF YOUR SUPPORTERS AND PROSPECTS</a:t>
            </a:r>
          </a:p>
        </p:txBody>
      </p:sp>
    </p:spTree>
    <p:extLst>
      <p:ext uri="{BB962C8B-B14F-4D97-AF65-F5344CB8AC3E}">
        <p14:creationId xmlns:p14="http://schemas.microsoft.com/office/powerpoint/2010/main" val="167392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https://www.wealthengine.com/sites/default/files/image/WE-profile-screens-01.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9597" y="791141"/>
            <a:ext cx="5976938" cy="4647068"/>
          </a:xfrm>
          <a:prstGeom prst="rect">
            <a:avLst/>
          </a:prstGeom>
          <a:solidFill>
            <a:srgbClr val="FFFFFF"/>
          </a:solidFill>
        </p:spPr>
      </p:pic>
      <p:sp>
        <p:nvSpPr>
          <p:cNvPr id="5" name="Title 4">
            <a:extLst>
              <a:ext uri="{FF2B5EF4-FFF2-40B4-BE49-F238E27FC236}">
                <a16:creationId xmlns:a16="http://schemas.microsoft.com/office/drawing/2014/main" id="{1298F5CD-063C-4ACB-8ED1-74F0DB9A3210}"/>
              </a:ext>
            </a:extLst>
          </p:cNvPr>
          <p:cNvSpPr>
            <a:spLocks noGrp="1"/>
          </p:cNvSpPr>
          <p:nvPr>
            <p:ph type="title"/>
          </p:nvPr>
        </p:nvSpPr>
        <p:spPr>
          <a:xfrm>
            <a:off x="249420" y="456565"/>
            <a:ext cx="5706057" cy="1325563"/>
          </a:xfrm>
        </p:spPr>
        <p:txBody>
          <a:bodyPr>
            <a:normAutofit/>
          </a:bodyPr>
          <a:lstStyle/>
          <a:p>
            <a:r>
              <a:rPr lang="en-US" sz="3200" b="1" i="0" kern="1200">
                <a:latin typeface="Arial" panose="020B0604020202020204" pitchFamily="34" charset="0"/>
                <a:cs typeface="Arial" panose="020B0604020202020204" pitchFamily="34" charset="0"/>
              </a:rPr>
              <a:t>IS WEALTH DATA PRACTICAL FOR YOU?</a:t>
            </a:r>
          </a:p>
        </p:txBody>
      </p:sp>
      <p:sp>
        <p:nvSpPr>
          <p:cNvPr id="3" name="Rectangle 2"/>
          <p:cNvSpPr/>
          <p:nvPr/>
        </p:nvSpPr>
        <p:spPr>
          <a:xfrm>
            <a:off x="250002" y="1898333"/>
            <a:ext cx="5705475" cy="4214812"/>
          </a:xfrm>
          <a:prstGeom prst="rect">
            <a:avLst/>
          </a:prstGeom>
        </p:spPr>
        <p:txBody>
          <a:bodyPr>
            <a:normAutofit/>
          </a:bodyPr>
          <a:lstStyle/>
          <a:p>
            <a:pPr defTabSz="914363">
              <a:lnSpc>
                <a:spcPct val="90000"/>
              </a:lnSpc>
              <a:spcBef>
                <a:spcPts val="1000"/>
              </a:spcBef>
            </a:pPr>
            <a:r>
              <a:rPr lang="en-US" sz="2000" kern="1200">
                <a:latin typeface="Arial" panose="020B0604020202020204" pitchFamily="34" charset="0"/>
                <a:ea typeface="Gotham Book" charset="0"/>
                <a:cs typeface="Arial" panose="020B0604020202020204" pitchFamily="34" charset="0"/>
              </a:rPr>
              <a:t>Wealth data can reveal the capacity for a large gift.</a:t>
            </a:r>
          </a:p>
          <a:p>
            <a:pPr defTabSz="914363">
              <a:lnSpc>
                <a:spcPct val="90000"/>
              </a:lnSpc>
              <a:spcBef>
                <a:spcPts val="1000"/>
              </a:spcBef>
            </a:pPr>
            <a:endParaRPr lang="en-US" sz="2000" kern="1200">
              <a:latin typeface="Arial" panose="020B0604020202020204" pitchFamily="34" charset="0"/>
              <a:ea typeface="Gotham Book" charset="0"/>
              <a:cs typeface="Arial" panose="020B0604020202020204" pitchFamily="34" charset="0"/>
            </a:endParaRPr>
          </a:p>
          <a:p>
            <a:pPr defTabSz="914363">
              <a:lnSpc>
                <a:spcPct val="90000"/>
              </a:lnSpc>
              <a:spcBef>
                <a:spcPts val="1000"/>
              </a:spcBef>
            </a:pPr>
            <a:r>
              <a:rPr lang="en-US" sz="2000" kern="1200">
                <a:latin typeface="Arial" panose="020B0604020202020204" pitchFamily="34" charset="0"/>
                <a:ea typeface="Gotham Book" charset="0"/>
                <a:cs typeface="Arial" panose="020B0604020202020204" pitchFamily="34" charset="0"/>
              </a:rPr>
              <a:t>But there might be other, more practical ways to identify those donors.</a:t>
            </a:r>
          </a:p>
        </p:txBody>
      </p:sp>
    </p:spTree>
    <p:extLst>
      <p:ext uri="{BB962C8B-B14F-4D97-AF65-F5344CB8AC3E}">
        <p14:creationId xmlns:p14="http://schemas.microsoft.com/office/powerpoint/2010/main" val="226116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l="18017" r="18017"/>
          <a:stretch/>
        </p:blipFill>
        <p:spPr>
          <a:xfrm>
            <a:off x="20" y="10"/>
            <a:ext cx="5976918" cy="6229340"/>
          </a:xfrm>
          <a:prstGeom prst="rect">
            <a:avLst/>
          </a:prstGeom>
          <a:noFill/>
        </p:spPr>
      </p:pic>
      <p:sp>
        <p:nvSpPr>
          <p:cNvPr id="2" name="Title 1">
            <a:extLst>
              <a:ext uri="{FF2B5EF4-FFF2-40B4-BE49-F238E27FC236}">
                <a16:creationId xmlns:a16="http://schemas.microsoft.com/office/drawing/2014/main" id="{36F7D554-F6F1-4ACC-8507-35FEEAECA3BA}"/>
              </a:ext>
            </a:extLst>
          </p:cNvPr>
          <p:cNvSpPr>
            <a:spLocks noGrp="1"/>
          </p:cNvSpPr>
          <p:nvPr>
            <p:ph type="title"/>
          </p:nvPr>
        </p:nvSpPr>
        <p:spPr>
          <a:xfrm>
            <a:off x="6215063" y="365125"/>
            <a:ext cx="5706057" cy="1325563"/>
          </a:xfrm>
        </p:spPr>
        <p:txBody>
          <a:bodyPr>
            <a:normAutofit/>
          </a:bodyPr>
          <a:lstStyle/>
          <a:p>
            <a:r>
              <a:rPr lang="en-US" sz="3200" b="1" i="0" kern="1200">
                <a:latin typeface="Arial" panose="020B0604020202020204" pitchFamily="34" charset="0"/>
                <a:cs typeface="Arial" panose="020B0604020202020204" pitchFamily="34" charset="0"/>
              </a:rPr>
              <a:t>EMAILS AND SOCIAL MEDIA ACCOUNTS</a:t>
            </a:r>
          </a:p>
        </p:txBody>
      </p:sp>
      <p:sp>
        <p:nvSpPr>
          <p:cNvPr id="7" name="Content Placeholder 6"/>
          <p:cNvSpPr txBox="1">
            <a:spLocks/>
          </p:cNvSpPr>
          <p:nvPr/>
        </p:nvSpPr>
        <p:spPr>
          <a:xfrm>
            <a:off x="6215063" y="187801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It costs pennies to add missing email addresses to your list.</a:t>
            </a:r>
          </a:p>
          <a:p>
            <a:pPr defTabSz="914363"/>
            <a:endParaRPr lang="en-US" kern="1200">
              <a:latin typeface="Arial" panose="020B0604020202020204" pitchFamily="34" charset="0"/>
              <a:cs typeface="Arial" panose="020B0604020202020204" pitchFamily="34" charset="0"/>
            </a:endParaRPr>
          </a:p>
          <a:p>
            <a:pPr defTabSz="914363"/>
            <a:r>
              <a:rPr lang="en-US" kern="1200">
                <a:latin typeface="Arial" panose="020B0604020202020204" pitchFamily="34" charset="0"/>
                <a:cs typeface="Arial" panose="020B0604020202020204" pitchFamily="34" charset="0"/>
              </a:rPr>
              <a:t>Just make sure you have a strong opt-in process.</a:t>
            </a:r>
          </a:p>
        </p:txBody>
      </p:sp>
    </p:spTree>
    <p:extLst>
      <p:ext uri="{BB962C8B-B14F-4D97-AF65-F5344CB8AC3E}">
        <p14:creationId xmlns:p14="http://schemas.microsoft.com/office/powerpoint/2010/main" val="1712280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 - up of a hammer&#10;&#10;Description automatically generated with low confidence">
            <a:extLst>
              <a:ext uri="{FF2B5EF4-FFF2-40B4-BE49-F238E27FC236}">
                <a16:creationId xmlns:a16="http://schemas.microsoft.com/office/drawing/2014/main" id="{F6F98708-B175-478B-900D-3F64B3CD7945}"/>
              </a:ext>
            </a:extLst>
          </p:cNvPr>
          <p:cNvPicPr>
            <a:picLocks noGrp="1" noChangeAspect="1"/>
          </p:cNvPicPr>
          <p:nvPr>
            <p:ph type="pic" sz="quarter" idx="10"/>
          </p:nvPr>
        </p:nvPicPr>
        <p:blipFill>
          <a:blip r:embed="rId3"/>
          <a:srcRect l="18013" r="18013"/>
          <a:stretch>
            <a:fillRect/>
          </a:stretch>
        </p:blipFill>
        <p:spPr/>
      </p:pic>
      <p:sp>
        <p:nvSpPr>
          <p:cNvPr id="2" name="Title 1">
            <a:extLst>
              <a:ext uri="{FF2B5EF4-FFF2-40B4-BE49-F238E27FC236}">
                <a16:creationId xmlns:a16="http://schemas.microsoft.com/office/drawing/2014/main" id="{E7F0E4DA-BBD1-496F-AEF7-C4E893D45427}"/>
              </a:ext>
            </a:extLst>
          </p:cNvPr>
          <p:cNvSpPr>
            <a:spLocks noGrp="1"/>
          </p:cNvSpPr>
          <p:nvPr>
            <p:ph type="title"/>
          </p:nvPr>
        </p:nvSpPr>
        <p:spPr/>
        <p:txBody>
          <a:bodyPr>
            <a:normAutofit/>
          </a:bodyPr>
          <a:lstStyle/>
          <a:p>
            <a:r>
              <a:rPr lang="en-US" sz="3200" b="1" i="0" kern="1200">
                <a:latin typeface="Arial" panose="020B0604020202020204" pitchFamily="34" charset="0"/>
                <a:cs typeface="Arial" panose="020B0604020202020204" pitchFamily="34" charset="0"/>
              </a:rPr>
              <a:t>DEMOGRAPHIC AND VOTER DATA</a:t>
            </a:r>
          </a:p>
        </p:txBody>
      </p:sp>
      <p:sp>
        <p:nvSpPr>
          <p:cNvPr id="5" name="Content Placeholder 4"/>
          <p:cNvSpPr txBox="1">
            <a:spLocks/>
          </p:cNvSpPr>
          <p:nvPr/>
        </p:nvSpPr>
        <p:spPr>
          <a:xfrm>
            <a:off x="249420" y="1659182"/>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lnSpc>
                <a:spcPct val="100000"/>
              </a:lnSpc>
            </a:pPr>
            <a:r>
              <a:rPr lang="en-US" kern="1200">
                <a:latin typeface="Arial" panose="020B0604020202020204" pitchFamily="34" charset="0"/>
                <a:cs typeface="Arial" panose="020B0604020202020204" pitchFamily="34" charset="0"/>
              </a:rPr>
              <a:t>Vendors match your database against voter files and tell you:</a:t>
            </a:r>
          </a:p>
          <a:p>
            <a:pPr marL="342900" indent="-342900" defTabSz="914363">
              <a:lnSpc>
                <a:spcPct val="150000"/>
              </a:lnSpc>
              <a:buFont typeface="Arial" panose="020B0604020202020204" pitchFamily="34" charset="0"/>
              <a:buChar char="•"/>
            </a:pPr>
            <a:r>
              <a:rPr lang="en-US" kern="1200">
                <a:latin typeface="Arial" panose="020B0604020202020204" pitchFamily="34" charset="0"/>
                <a:cs typeface="Arial" panose="020B0604020202020204" pitchFamily="34" charset="0"/>
              </a:rPr>
              <a:t>Age</a:t>
            </a:r>
          </a:p>
          <a:p>
            <a:pPr marL="342900" indent="-342900" defTabSz="914363">
              <a:lnSpc>
                <a:spcPct val="150000"/>
              </a:lnSpc>
              <a:buFont typeface="Arial" panose="020B0604020202020204" pitchFamily="34" charset="0"/>
              <a:buChar char="•"/>
            </a:pPr>
            <a:r>
              <a:rPr lang="en-US" kern="1200">
                <a:latin typeface="Arial" panose="020B0604020202020204" pitchFamily="34" charset="0"/>
                <a:cs typeface="Arial" panose="020B0604020202020204" pitchFamily="34" charset="0"/>
              </a:rPr>
              <a:t>Gender</a:t>
            </a:r>
          </a:p>
          <a:p>
            <a:pPr marL="342900" indent="-342900" defTabSz="914363">
              <a:lnSpc>
                <a:spcPct val="150000"/>
              </a:lnSpc>
              <a:buFont typeface="Arial" panose="020B0604020202020204" pitchFamily="34" charset="0"/>
              <a:buChar char="•"/>
            </a:pPr>
            <a:r>
              <a:rPr lang="en-US" kern="1200">
                <a:latin typeface="Arial" panose="020B0604020202020204" pitchFamily="34" charset="0"/>
                <a:cs typeface="Arial" panose="020B0604020202020204" pitchFamily="34" charset="0"/>
              </a:rPr>
              <a:t>Race/Ethnicity</a:t>
            </a:r>
          </a:p>
          <a:p>
            <a:pPr marL="342900" indent="-342900" defTabSz="914363">
              <a:lnSpc>
                <a:spcPct val="150000"/>
              </a:lnSpc>
              <a:buFont typeface="Arial" panose="020B0604020202020204" pitchFamily="34" charset="0"/>
              <a:buChar char="•"/>
            </a:pPr>
            <a:r>
              <a:rPr lang="en-US" kern="1200">
                <a:latin typeface="Arial" panose="020B0604020202020204" pitchFamily="34" charset="0"/>
                <a:cs typeface="Arial" panose="020B0604020202020204" pitchFamily="34" charset="0"/>
              </a:rPr>
              <a:t>Registered to vote?</a:t>
            </a:r>
          </a:p>
          <a:p>
            <a:pPr marL="342900" indent="-342900" defTabSz="914363">
              <a:lnSpc>
                <a:spcPct val="150000"/>
              </a:lnSpc>
              <a:buFont typeface="Arial" panose="020B0604020202020204" pitchFamily="34" charset="0"/>
              <a:buChar char="•"/>
            </a:pPr>
            <a:r>
              <a:rPr lang="en-US" kern="1200">
                <a:latin typeface="Arial" panose="020B0604020202020204" pitchFamily="34" charset="0"/>
                <a:cs typeface="Arial" panose="020B0604020202020204" pitchFamily="34" charset="0"/>
              </a:rPr>
              <a:t>How they’re registered</a:t>
            </a:r>
          </a:p>
        </p:txBody>
      </p:sp>
    </p:spTree>
    <p:extLst>
      <p:ext uri="{BB962C8B-B14F-4D97-AF65-F5344CB8AC3E}">
        <p14:creationId xmlns:p14="http://schemas.microsoft.com/office/powerpoint/2010/main" val="172363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F366C6-7B1B-4C55-8ADA-4841D10B04FC}"/>
              </a:ext>
            </a:extLst>
          </p:cNvPr>
          <p:cNvSpPr txBox="1"/>
          <p:nvPr/>
        </p:nvSpPr>
        <p:spPr>
          <a:xfrm>
            <a:off x="1981200" y="503738"/>
            <a:ext cx="9848850" cy="523220"/>
          </a:xfrm>
          <a:prstGeom prst="rect">
            <a:avLst/>
          </a:prstGeom>
          <a:noFill/>
        </p:spPr>
        <p:txBody>
          <a:bodyPr wrap="square" rtlCol="0">
            <a:spAutoFit/>
          </a:bodyPr>
          <a:lstStyle/>
          <a:p>
            <a:r>
              <a:rPr lang="en-US" sz="2800" b="1">
                <a:solidFill>
                  <a:schemeClr val="tx2"/>
                </a:solidFill>
                <a:latin typeface="Arial" panose="020B0604020202020204" pitchFamily="34" charset="0"/>
                <a:cs typeface="Arial" panose="020B0604020202020204" pitchFamily="34" charset="0"/>
              </a:rPr>
              <a:t>THANKS TO OUR SPONSORS FOR THIS SERIES!</a:t>
            </a:r>
          </a:p>
        </p:txBody>
      </p:sp>
      <p:pic>
        <p:nvPicPr>
          <p:cNvPr id="4" name="Picture 3" descr="Icon&#10;&#10;Description automatically generated">
            <a:extLst>
              <a:ext uri="{FF2B5EF4-FFF2-40B4-BE49-F238E27FC236}">
                <a16:creationId xmlns:a16="http://schemas.microsoft.com/office/drawing/2014/main" id="{3E98CAA2-DD22-4D5D-9C77-564080B79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172" y="3901671"/>
            <a:ext cx="4964756" cy="1292197"/>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6940ED5F-9EEE-4E9C-8E7B-DBA57FF7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1591" y="917960"/>
            <a:ext cx="5357812" cy="2615123"/>
          </a:xfrm>
          <a:prstGeom prst="rect">
            <a:avLst/>
          </a:prstGeom>
        </p:spPr>
      </p:pic>
      <p:pic>
        <p:nvPicPr>
          <p:cNvPr id="8" name="Picture 7" descr="Logo&#10;&#10;Description automatically generated">
            <a:extLst>
              <a:ext uri="{FF2B5EF4-FFF2-40B4-BE49-F238E27FC236}">
                <a16:creationId xmlns:a16="http://schemas.microsoft.com/office/drawing/2014/main" id="{1A57FBC6-3C34-430B-AE4C-8D448F422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897" y="5632441"/>
            <a:ext cx="2012606" cy="1075067"/>
          </a:xfrm>
          <a:prstGeom prst="rect">
            <a:avLst/>
          </a:prstGeom>
        </p:spPr>
      </p:pic>
      <p:sp>
        <p:nvSpPr>
          <p:cNvPr id="10" name="TextBox 9">
            <a:extLst>
              <a:ext uri="{FF2B5EF4-FFF2-40B4-BE49-F238E27FC236}">
                <a16:creationId xmlns:a16="http://schemas.microsoft.com/office/drawing/2014/main" id="{2FE951B6-7212-41AC-AADC-185BE64F189C}"/>
              </a:ext>
            </a:extLst>
          </p:cNvPr>
          <p:cNvSpPr txBox="1"/>
          <p:nvPr/>
        </p:nvSpPr>
        <p:spPr>
          <a:xfrm>
            <a:off x="4992777" y="1300963"/>
            <a:ext cx="3683701" cy="400110"/>
          </a:xfrm>
          <a:prstGeom prst="rect">
            <a:avLst/>
          </a:prstGeom>
          <a:noFill/>
        </p:spPr>
        <p:txBody>
          <a:bodyPr wrap="none" rtlCol="0">
            <a:spAutoFit/>
          </a:bodyPr>
          <a:lstStyle/>
          <a:p>
            <a:pPr algn="ctr"/>
            <a:r>
              <a:rPr lang="en-US" sz="2000" b="1"/>
              <a:t>Training Series Underwritten By: </a:t>
            </a:r>
          </a:p>
        </p:txBody>
      </p:sp>
      <p:sp>
        <p:nvSpPr>
          <p:cNvPr id="11" name="TextBox 10">
            <a:extLst>
              <a:ext uri="{FF2B5EF4-FFF2-40B4-BE49-F238E27FC236}">
                <a16:creationId xmlns:a16="http://schemas.microsoft.com/office/drawing/2014/main" id="{790A3D09-3A27-41F4-BCC5-257DE50ECD7D}"/>
              </a:ext>
            </a:extLst>
          </p:cNvPr>
          <p:cNvSpPr txBox="1"/>
          <p:nvPr/>
        </p:nvSpPr>
        <p:spPr>
          <a:xfrm>
            <a:off x="5528946" y="3602323"/>
            <a:ext cx="1603324" cy="369332"/>
          </a:xfrm>
          <a:prstGeom prst="rect">
            <a:avLst/>
          </a:prstGeom>
          <a:noFill/>
        </p:spPr>
        <p:txBody>
          <a:bodyPr wrap="none" rtlCol="0">
            <a:spAutoFit/>
          </a:bodyPr>
          <a:lstStyle/>
          <a:p>
            <a:r>
              <a:rPr lang="en-US" b="1"/>
              <a:t>Sponsored By: </a:t>
            </a:r>
          </a:p>
        </p:txBody>
      </p:sp>
    </p:spTree>
    <p:extLst>
      <p:ext uri="{BB962C8B-B14F-4D97-AF65-F5344CB8AC3E}">
        <p14:creationId xmlns:p14="http://schemas.microsoft.com/office/powerpoint/2010/main" val="199351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l="18017" r="18017"/>
          <a:stretch/>
        </p:blipFill>
        <p:spPr>
          <a:xfrm>
            <a:off x="6209597" y="10"/>
            <a:ext cx="5976938" cy="6229340"/>
          </a:xfrm>
          <a:prstGeom prst="rect">
            <a:avLst/>
          </a:prstGeom>
          <a:noFill/>
        </p:spPr>
      </p:pic>
      <p:sp>
        <p:nvSpPr>
          <p:cNvPr id="2" name="Title 1">
            <a:extLst>
              <a:ext uri="{FF2B5EF4-FFF2-40B4-BE49-F238E27FC236}">
                <a16:creationId xmlns:a16="http://schemas.microsoft.com/office/drawing/2014/main" id="{CBCC349C-D096-4140-9943-FAEBF05CDCAF}"/>
              </a:ext>
            </a:extLst>
          </p:cNvPr>
          <p:cNvSpPr>
            <a:spLocks noGrp="1"/>
          </p:cNvSpPr>
          <p:nvPr>
            <p:ph type="title"/>
          </p:nvPr>
        </p:nvSpPr>
        <p:spPr>
          <a:xfrm>
            <a:off x="249420" y="456565"/>
            <a:ext cx="5706057" cy="1325563"/>
          </a:xfrm>
        </p:spPr>
        <p:txBody>
          <a:bodyPr>
            <a:normAutofit/>
          </a:bodyPr>
          <a:lstStyle/>
          <a:p>
            <a:r>
              <a:rPr lang="en-US" sz="3200" b="1" i="0" kern="1200">
                <a:latin typeface="Arial" panose="020B0604020202020204" pitchFamily="34" charset="0"/>
                <a:cs typeface="Arial" panose="020B0604020202020204" pitchFamily="34" charset="0"/>
              </a:rPr>
              <a:t>PSYCHOGRAPHIC DATA</a:t>
            </a:r>
          </a:p>
        </p:txBody>
      </p:sp>
      <p:sp>
        <p:nvSpPr>
          <p:cNvPr id="5" name="Content Placeholder 4"/>
          <p:cNvSpPr txBox="1">
            <a:spLocks/>
          </p:cNvSpPr>
          <p:nvPr/>
        </p:nvSpPr>
        <p:spPr>
          <a:xfrm>
            <a:off x="250002" y="189833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How could you use info about people’s interests and motivations?</a:t>
            </a:r>
          </a:p>
          <a:p>
            <a:pPr defTabSz="914363"/>
            <a:endParaRPr lang="en-US" kern="1200">
              <a:latin typeface="Arial" panose="020B0604020202020204" pitchFamily="34" charset="0"/>
              <a:cs typeface="Arial" panose="020B0604020202020204" pitchFamily="34" charset="0"/>
            </a:endParaRPr>
          </a:p>
          <a:p>
            <a:pPr defTabSz="914363"/>
            <a:r>
              <a:rPr lang="en-US" kern="1200">
                <a:latin typeface="Arial" panose="020B0604020202020204" pitchFamily="34" charset="0"/>
                <a:cs typeface="Arial" panose="020B0604020202020204" pitchFamily="34" charset="0"/>
              </a:rPr>
              <a:t>How could you collect this?</a:t>
            </a:r>
          </a:p>
          <a:p>
            <a:pPr defTabSz="914363"/>
            <a:endParaRPr lang="en-US" kern="1200">
              <a:latin typeface="Gotham Book" charset="0"/>
              <a:ea typeface="Gotham Book" charset="0"/>
              <a:cs typeface="Gotham Book" charset="0"/>
            </a:endParaRPr>
          </a:p>
        </p:txBody>
      </p:sp>
    </p:spTree>
    <p:extLst>
      <p:ext uri="{BB962C8B-B14F-4D97-AF65-F5344CB8AC3E}">
        <p14:creationId xmlns:p14="http://schemas.microsoft.com/office/powerpoint/2010/main" val="2732187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99D4A-9CD9-4124-B6E8-D570DA4ED874}"/>
              </a:ext>
            </a:extLst>
          </p:cNvPr>
          <p:cNvSpPr txBox="1">
            <a:spLocks/>
          </p:cNvSpPr>
          <p:nvPr/>
        </p:nvSpPr>
        <p:spPr>
          <a:xfrm>
            <a:off x="162196" y="365125"/>
            <a:ext cx="11758924" cy="1339940"/>
          </a:xfrm>
          <a:prstGeom prst="rect">
            <a:avLst/>
          </a:prstGeom>
        </p:spPr>
        <p:txBody>
          <a:bodyPr lIns="91440" tIns="45720" rIns="91440" bIns="45720" anchor="t">
            <a:normAutofit/>
          </a:bodyPr>
          <a:lstStyle>
            <a:lvl1pPr algn="l" defTabSz="914363"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algn="ctr">
              <a:lnSpc>
                <a:spcPct val="100000"/>
              </a:lnSpc>
            </a:pPr>
            <a:r>
              <a:rPr lang="en-US" sz="3600">
                <a:latin typeface="Arial"/>
                <a:cs typeface="Arial"/>
              </a:rPr>
              <a:t>INTO THE CHAT</a:t>
            </a:r>
            <a:endParaRPr lang="en-US"/>
          </a:p>
        </p:txBody>
      </p:sp>
      <p:sp>
        <p:nvSpPr>
          <p:cNvPr id="5" name="Rectangle 4">
            <a:extLst>
              <a:ext uri="{FF2B5EF4-FFF2-40B4-BE49-F238E27FC236}">
                <a16:creationId xmlns:a16="http://schemas.microsoft.com/office/drawing/2014/main" id="{08DCA403-4E0C-46F8-A252-761975F9D75B}"/>
              </a:ext>
            </a:extLst>
          </p:cNvPr>
          <p:cNvSpPr/>
          <p:nvPr/>
        </p:nvSpPr>
        <p:spPr>
          <a:xfrm>
            <a:off x="1350529" y="1762058"/>
            <a:ext cx="9489999" cy="434093"/>
          </a:xfrm>
          <a:prstGeom prst="rect">
            <a:avLst/>
          </a:prstGeom>
        </p:spPr>
        <p:txBody>
          <a:bodyPr wrap="square" lIns="91440" tIns="45720" rIns="91440" bIns="45720" anchor="ctr">
            <a:spAutoFit/>
          </a:bodyPr>
          <a:lstStyle/>
          <a:p>
            <a:pPr defTabSz="914400">
              <a:lnSpc>
                <a:spcPts val="2400"/>
              </a:lnSpc>
              <a:spcAft>
                <a:spcPts val="1200"/>
              </a:spcAft>
              <a:defRPr/>
            </a:pPr>
            <a:endParaRPr lang="en-US" sz="3800">
              <a:latin typeface="Arial"/>
              <a:cs typeface="Arial"/>
            </a:endParaRPr>
          </a:p>
        </p:txBody>
      </p:sp>
      <p:sp>
        <p:nvSpPr>
          <p:cNvPr id="2" name="Rectangle 1">
            <a:extLst>
              <a:ext uri="{FF2B5EF4-FFF2-40B4-BE49-F238E27FC236}">
                <a16:creationId xmlns:a16="http://schemas.microsoft.com/office/drawing/2014/main" id="{D0ED72EB-847B-4090-979F-BDD6BA00BDC4}"/>
              </a:ext>
            </a:extLst>
          </p:cNvPr>
          <p:cNvSpPr/>
          <p:nvPr/>
        </p:nvSpPr>
        <p:spPr>
          <a:xfrm>
            <a:off x="1502929" y="1500563"/>
            <a:ext cx="9489999" cy="1261884"/>
          </a:xfrm>
          <a:prstGeom prst="rect">
            <a:avLst/>
          </a:prstGeom>
        </p:spPr>
        <p:txBody>
          <a:bodyPr wrap="square" lIns="91440" tIns="45720" rIns="91440" bIns="45720" anchor="ctr">
            <a:spAutoFit/>
          </a:bodyPr>
          <a:lstStyle/>
          <a:p>
            <a:pPr defTabSz="914400">
              <a:spcAft>
                <a:spcPts val="1200"/>
              </a:spcAft>
              <a:defRPr/>
            </a:pPr>
            <a:r>
              <a:rPr lang="en-US" sz="3800">
                <a:latin typeface="Arial"/>
                <a:cs typeface="Arial"/>
              </a:rPr>
              <a:t>Have you used an external service to enhance your data? Why or why not?</a:t>
            </a:r>
            <a:endParaRPr lang="en-US">
              <a:cs typeface="Calibri" panose="020F0502020204030204"/>
            </a:endParaRPr>
          </a:p>
        </p:txBody>
      </p:sp>
    </p:spTree>
    <p:extLst>
      <p:ext uri="{BB962C8B-B14F-4D97-AF65-F5344CB8AC3E}">
        <p14:creationId xmlns:p14="http://schemas.microsoft.com/office/powerpoint/2010/main" val="1952961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22" y="4384453"/>
            <a:ext cx="7248640" cy="609998"/>
          </a:xfrm>
        </p:spPr>
        <p:txBody>
          <a:bodyPr/>
          <a:lstStyle/>
          <a:p>
            <a:r>
              <a:rPr lang="en-US" sz="4000">
                <a:latin typeface="Arial" panose="020B0604020202020204" pitchFamily="34" charset="0"/>
                <a:cs typeface="Arial" panose="020B0604020202020204" pitchFamily="34" charset="0"/>
              </a:rPr>
              <a:t>CUSTOMIZE YOUR DONOR MANAGEMENT SYSTEM</a:t>
            </a:r>
          </a:p>
        </p:txBody>
      </p:sp>
    </p:spTree>
    <p:extLst>
      <p:ext uri="{BB962C8B-B14F-4D97-AF65-F5344CB8AC3E}">
        <p14:creationId xmlns:p14="http://schemas.microsoft.com/office/powerpoint/2010/main" val="3901479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642926" y="818751"/>
            <a:ext cx="10076656" cy="4437063"/>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a:p>
        </p:txBody>
      </p:sp>
      <p:sp>
        <p:nvSpPr>
          <p:cNvPr id="4" name="Title 4"/>
          <p:cNvSpPr txBox="1">
            <a:spLocks/>
          </p:cNvSpPr>
          <p:nvPr/>
        </p:nvSpPr>
        <p:spPr>
          <a:xfrm>
            <a:off x="1976380" y="596900"/>
            <a:ext cx="8165764" cy="546101"/>
          </a:xfrm>
          <a:prstGeom prst="rect">
            <a:avLst/>
          </a:prstGeom>
        </p:spPr>
        <p:txBody>
          <a:bodyPr>
            <a:noAutofit/>
          </a:bodyPr>
          <a:lst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algn="ctr">
              <a:lnSpc>
                <a:spcPct val="100000"/>
              </a:lnSpc>
            </a:pPr>
            <a:endParaRPr lang="en-US" sz="3200">
              <a:latin typeface="Gotham-Bold"/>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592" y="1143001"/>
            <a:ext cx="8884815" cy="470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E7DA8CF4-80CB-43AA-9A4B-127E0819BD5A}"/>
              </a:ext>
            </a:extLst>
          </p:cNvPr>
          <p:cNvSpPr>
            <a:spLocks noGrp="1"/>
          </p:cNvSpPr>
          <p:nvPr>
            <p:ph type="title"/>
          </p:nvPr>
        </p:nvSpPr>
        <p:spPr>
          <a:xfrm>
            <a:off x="801462" y="291861"/>
            <a:ext cx="10515600" cy="1325563"/>
          </a:xfrm>
        </p:spPr>
        <p:txBody>
          <a:bodyPr/>
          <a:lstStyle/>
          <a:p>
            <a:r>
              <a:rPr lang="en-US" sz="3200">
                <a:latin typeface="Arial" panose="020B0604020202020204" pitchFamily="34" charset="0"/>
                <a:cs typeface="Arial" panose="020B0604020202020204" pitchFamily="34" charset="0"/>
              </a:rPr>
              <a:t>AUTOMATE TASKS USING WORKFLOW</a:t>
            </a:r>
            <a:br>
              <a:rPr lang="en-US" sz="2800">
                <a:latin typeface="Gotham-Bold"/>
              </a:rPr>
            </a:br>
            <a:endParaRPr lang="en-US"/>
          </a:p>
        </p:txBody>
      </p:sp>
    </p:spTree>
    <p:extLst>
      <p:ext uri="{BB962C8B-B14F-4D97-AF65-F5344CB8AC3E}">
        <p14:creationId xmlns:p14="http://schemas.microsoft.com/office/powerpoint/2010/main" val="1905113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86678" y="586936"/>
            <a:ext cx="9727096" cy="546101"/>
          </a:xfrm>
          <a:prstGeom prst="rect">
            <a:avLst/>
          </a:prstGeom>
        </p:spPr>
        <p:txBody>
          <a:bodyPr>
            <a:noAutofit/>
          </a:bodyPr>
          <a:lst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algn="ctr"/>
            <a:endParaRPr lang="en-US" sz="3200">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46652" y="963909"/>
            <a:ext cx="10267122" cy="781878"/>
          </a:xfr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US" sz="240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5" b="5005"/>
          <a:stretch/>
        </p:blipFill>
        <p:spPr bwMode="auto">
          <a:xfrm>
            <a:off x="1800525" y="1133037"/>
            <a:ext cx="8590950" cy="461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a:extLst>
              <a:ext uri="{FF2B5EF4-FFF2-40B4-BE49-F238E27FC236}">
                <a16:creationId xmlns:a16="http://schemas.microsoft.com/office/drawing/2014/main" id="{48372A8C-6E15-4B43-A00A-A34A9C27A83F}"/>
              </a:ext>
            </a:extLst>
          </p:cNvPr>
          <p:cNvSpPr>
            <a:spLocks noGrp="1"/>
          </p:cNvSpPr>
          <p:nvPr>
            <p:ph type="title"/>
          </p:nvPr>
        </p:nvSpPr>
        <p:spPr>
          <a:xfrm>
            <a:off x="838200" y="365125"/>
            <a:ext cx="10515600" cy="546101"/>
          </a:xfrm>
        </p:spPr>
        <p:txBody>
          <a:bodyPr/>
          <a:lstStyle/>
          <a:p>
            <a:r>
              <a:rPr lang="en-US" sz="3200">
                <a:latin typeface="Arial" panose="020B0604020202020204" pitchFamily="34" charset="0"/>
                <a:cs typeface="Arial" panose="020B0604020202020204" pitchFamily="34" charset="0"/>
              </a:rPr>
              <a:t>SIMPLIFY THROUGH CUSTOM PAGE VIEWS</a:t>
            </a:r>
            <a:br>
              <a:rPr lang="en-US" sz="2800">
                <a:latin typeface="Arial" panose="020B0604020202020204" pitchFamily="34" charset="0"/>
                <a:cs typeface="Arial" panose="020B0604020202020204" pitchFamily="34" charset="0"/>
              </a:rPr>
            </a:br>
            <a:endParaRPr lang="en-US"/>
          </a:p>
        </p:txBody>
      </p:sp>
    </p:spTree>
    <p:extLst>
      <p:ext uri="{BB962C8B-B14F-4D97-AF65-F5344CB8AC3E}">
        <p14:creationId xmlns:p14="http://schemas.microsoft.com/office/powerpoint/2010/main" val="703619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d33v4339jhl8k0.cloudfront.net/docs/assets/54bf6f17e4b05124298845b8/images/589d32432c7d3a784630c622/file-L0vfZt8zSj.png"/>
          <p:cNvPicPr>
            <a:picLocks noChangeAspect="1" noChangeArrowheads="1"/>
          </p:cNvPicPr>
          <p:nvPr/>
        </p:nvPicPr>
        <p:blipFill rotWithShape="1">
          <a:blip r:embed="rId3">
            <a:extLst>
              <a:ext uri="{28A0092B-C50C-407E-A947-70E740481C1C}">
                <a14:useLocalDpi xmlns:a14="http://schemas.microsoft.com/office/drawing/2010/main" val="0"/>
              </a:ext>
            </a:extLst>
          </a:blip>
          <a:srcRect t="141" b="141"/>
          <a:stretch/>
        </p:blipFill>
        <p:spPr bwMode="auto">
          <a:xfrm>
            <a:off x="1928558" y="1084177"/>
            <a:ext cx="8204206" cy="485896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209800" y="641600"/>
            <a:ext cx="7922964" cy="653800"/>
          </a:xfrm>
        </p:spPr>
        <p:txBody>
          <a:bodyPr>
            <a:noAutofit/>
          </a:bodyPr>
          <a:lst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algn="ctr">
              <a:lnSpc>
                <a:spcPct val="100000"/>
              </a:lnSpc>
            </a:pPr>
            <a:endParaRPr lang="en-US" sz="3200">
              <a:latin typeface="Gotham-Bold"/>
            </a:endParaRPr>
          </a:p>
        </p:txBody>
      </p:sp>
      <p:sp>
        <p:nvSpPr>
          <p:cNvPr id="4" name="Title 3">
            <a:extLst>
              <a:ext uri="{FF2B5EF4-FFF2-40B4-BE49-F238E27FC236}">
                <a16:creationId xmlns:a16="http://schemas.microsoft.com/office/drawing/2014/main" id="{C8C58032-6126-411C-BD9D-09C71AE64C28}"/>
              </a:ext>
            </a:extLst>
          </p:cNvPr>
          <p:cNvSpPr>
            <a:spLocks noGrp="1"/>
          </p:cNvSpPr>
          <p:nvPr>
            <p:ph type="title"/>
          </p:nvPr>
        </p:nvSpPr>
        <p:spPr>
          <a:xfrm>
            <a:off x="500575" y="421396"/>
            <a:ext cx="10515600" cy="1325563"/>
          </a:xfrm>
        </p:spPr>
        <p:txBody>
          <a:bodyPr/>
          <a:lstStyle/>
          <a:p>
            <a:r>
              <a:rPr lang="en-US" sz="3200">
                <a:latin typeface="Arial" panose="020B0604020202020204" pitchFamily="34" charset="0"/>
                <a:cs typeface="Arial" panose="020B0604020202020204" pitchFamily="34" charset="0"/>
              </a:rPr>
              <a:t>MAKE SURE YOU NEVER FORGET</a:t>
            </a:r>
            <a:br>
              <a:rPr lang="en-US" sz="2800">
                <a:latin typeface="Gotham-Bold"/>
              </a:rPr>
            </a:br>
            <a:endParaRPr lang="en-US"/>
          </a:p>
        </p:txBody>
      </p:sp>
    </p:spTree>
    <p:extLst>
      <p:ext uri="{BB962C8B-B14F-4D97-AF65-F5344CB8AC3E}">
        <p14:creationId xmlns:p14="http://schemas.microsoft.com/office/powerpoint/2010/main" val="4223246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wo people looking at a poster in a room&#10;&#10;Description automatically generated with low confidence">
            <a:extLst>
              <a:ext uri="{FF2B5EF4-FFF2-40B4-BE49-F238E27FC236}">
                <a16:creationId xmlns:a16="http://schemas.microsoft.com/office/drawing/2014/main" id="{CA0C4344-B52F-4A82-ABF7-AE156D8CB711}"/>
              </a:ext>
            </a:extLst>
          </p:cNvPr>
          <p:cNvPicPr>
            <a:picLocks noGrp="1" noChangeAspect="1"/>
          </p:cNvPicPr>
          <p:nvPr>
            <p:ph type="pic" sz="quarter" idx="10"/>
          </p:nvPr>
        </p:nvPicPr>
        <p:blipFill>
          <a:blip r:embed="rId3"/>
          <a:srcRect t="15259" b="15259"/>
          <a:stretch>
            <a:fillRect/>
          </a:stretch>
        </p:blipFill>
        <p:spPr/>
      </p:pic>
      <p:sp>
        <p:nvSpPr>
          <p:cNvPr id="3" name="Title 2">
            <a:extLst>
              <a:ext uri="{FF2B5EF4-FFF2-40B4-BE49-F238E27FC236}">
                <a16:creationId xmlns:a16="http://schemas.microsoft.com/office/drawing/2014/main" id="{00517213-EAA2-49D3-B852-414F173ABC88}"/>
              </a:ext>
            </a:extLst>
          </p:cNvPr>
          <p:cNvSpPr>
            <a:spLocks noGrp="1"/>
          </p:cNvSpPr>
          <p:nvPr>
            <p:ph type="title"/>
          </p:nvPr>
        </p:nvSpPr>
        <p:spPr/>
        <p:txBody>
          <a:bodyPr/>
          <a:lstStyle/>
          <a:p>
            <a:r>
              <a:rPr lang="en-US" sz="3200">
                <a:latin typeface="Arial" panose="020B0604020202020204" pitchFamily="34" charset="0"/>
                <a:cs typeface="Arial" panose="020B0604020202020204" pitchFamily="34" charset="0"/>
              </a:rPr>
              <a:t>A DASHBOARD HELPS YOU MONITOR</a:t>
            </a:r>
            <a:endParaRPr lang="en-US" sz="3200"/>
          </a:p>
        </p:txBody>
      </p:sp>
      <p:sp>
        <p:nvSpPr>
          <p:cNvPr id="9" name="Text Placeholder 8">
            <a:extLst>
              <a:ext uri="{FF2B5EF4-FFF2-40B4-BE49-F238E27FC236}">
                <a16:creationId xmlns:a16="http://schemas.microsoft.com/office/drawing/2014/main" id="{AC8E9C11-35C2-4366-A3E9-66E3A46B91CB}"/>
              </a:ext>
            </a:extLst>
          </p:cNvPr>
          <p:cNvSpPr>
            <a:spLocks noGrp="1"/>
          </p:cNvSpPr>
          <p:nvPr>
            <p:ph type="body" sz="quarter" idx="11"/>
          </p:nvPr>
        </p:nvSpPr>
        <p:spPr/>
        <p:txBody>
          <a:bodyPr/>
          <a:lstStyle/>
          <a:p>
            <a:r>
              <a:rPr lang="en-US">
                <a:latin typeface="Arial" panose="020B0604020202020204" pitchFamily="34" charset="0"/>
                <a:cs typeface="Arial" panose="020B0604020202020204" pitchFamily="34" charset="0"/>
              </a:rPr>
              <a:t>Define key metrics first.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Then set up a visual dashboard to see at a glance whether or not you are on track.</a:t>
            </a:r>
          </a:p>
          <a:p>
            <a:endParaRPr lang="en-US"/>
          </a:p>
        </p:txBody>
      </p:sp>
    </p:spTree>
    <p:extLst>
      <p:ext uri="{BB962C8B-B14F-4D97-AF65-F5344CB8AC3E}">
        <p14:creationId xmlns:p14="http://schemas.microsoft.com/office/powerpoint/2010/main" val="444116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2474" y="127782"/>
            <a:ext cx="9144000" cy="6096000"/>
          </a:xfrm>
          <a:prstGeom prst="rect">
            <a:avLst/>
          </a:prstGeom>
        </p:spPr>
      </p:pic>
    </p:spTree>
    <p:extLst>
      <p:ext uri="{BB962C8B-B14F-4D97-AF65-F5344CB8AC3E}">
        <p14:creationId xmlns:p14="http://schemas.microsoft.com/office/powerpoint/2010/main" val="1078019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lnSpc>
                <a:spcPct val="100000"/>
              </a:lnSpc>
            </a:pPr>
            <a:r>
              <a:rPr lang="en-US" sz="3200">
                <a:latin typeface="Arial" panose="020B0604020202020204" pitchFamily="34" charset="0"/>
                <a:cs typeface="Arial" panose="020B0604020202020204" pitchFamily="34" charset="0"/>
              </a:rPr>
              <a:t>WHAT ARE SOME FUNDRAISING METRICS YOU MAY WISH TO TRACK?</a:t>
            </a:r>
          </a:p>
        </p:txBody>
      </p:sp>
      <p:sp>
        <p:nvSpPr>
          <p:cNvPr id="5" name="Content Placeholder 4"/>
          <p:cNvSpPr>
            <a:spLocks noGrp="1"/>
          </p:cNvSpPr>
          <p:nvPr>
            <p:ph idx="4294967295"/>
          </p:nvPr>
        </p:nvSpPr>
        <p:spPr>
          <a:xfrm>
            <a:off x="1098452" y="2055813"/>
            <a:ext cx="10255348" cy="4437062"/>
          </a:xfrm>
          <a:prstGeom prst="rect">
            <a:avLst/>
          </a:prstGeom>
        </p:spPr>
        <p:txBody>
          <a:bodyPr>
            <a:noAutofit/>
          </a:bodyPr>
          <a:lstStyle/>
          <a:p>
            <a:pPr marL="342900" indent="-34290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Total fundraising</a:t>
            </a:r>
          </a:p>
          <a:p>
            <a:pPr marL="342900" indent="-34290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Revenue broken down by fundraising strategy</a:t>
            </a:r>
          </a:p>
          <a:p>
            <a:pPr marL="342900" indent="-34290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Revenue broken down within strategies by specific appeals</a:t>
            </a:r>
          </a:p>
          <a:p>
            <a:pPr marL="342900" indent="-34290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Current members; lapsed members</a:t>
            </a:r>
          </a:p>
          <a:p>
            <a:pPr marL="342900" indent="-34290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Renewal rate/retention rate</a:t>
            </a:r>
          </a:p>
          <a:p>
            <a:pPr marL="342900" indent="-34290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Number of donor meetings you’ve conducted</a:t>
            </a:r>
          </a:p>
        </p:txBody>
      </p:sp>
    </p:spTree>
    <p:extLst>
      <p:ext uri="{BB962C8B-B14F-4D97-AF65-F5344CB8AC3E}">
        <p14:creationId xmlns:p14="http://schemas.microsoft.com/office/powerpoint/2010/main" val="982470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8604" y="381551"/>
            <a:ext cx="11733887" cy="1325563"/>
          </a:xfrm>
          <a:prstGeom prst="rect">
            <a:avLst/>
          </a:prstGeom>
        </p:spPr>
        <p:txBody>
          <a:bodyPr>
            <a:noAutofit/>
          </a:bodyPr>
          <a:lstStyle/>
          <a:p>
            <a:pPr>
              <a:lnSpc>
                <a:spcPct val="100000"/>
              </a:lnSpc>
            </a:pPr>
            <a:r>
              <a:rPr lang="en-US" sz="3200">
                <a:latin typeface="Arial" panose="020B0604020202020204" pitchFamily="34" charset="0"/>
                <a:cs typeface="Arial" panose="020B0604020202020204" pitchFamily="34" charset="0"/>
              </a:rPr>
              <a:t>TO THE POLLS!</a:t>
            </a:r>
          </a:p>
        </p:txBody>
      </p:sp>
      <p:sp>
        <p:nvSpPr>
          <p:cNvPr id="5" name="Content Placeholder 4"/>
          <p:cNvSpPr>
            <a:spLocks noGrp="1"/>
          </p:cNvSpPr>
          <p:nvPr>
            <p:ph idx="4294967295"/>
          </p:nvPr>
        </p:nvSpPr>
        <p:spPr>
          <a:xfrm>
            <a:off x="348604" y="942225"/>
            <a:ext cx="10515600" cy="4170362"/>
          </a:xfrm>
          <a:prstGeom prst="rect">
            <a:avLst/>
          </a:prstGeom>
        </p:spPr>
        <p:txBody>
          <a:bodyPr>
            <a:noAutofit/>
          </a:bodyPr>
          <a:lstStyle/>
          <a:p>
            <a:pPr>
              <a:lnSpc>
                <a:spcPct val="150000"/>
              </a:lnSpc>
            </a:pPr>
            <a:r>
              <a:rPr lang="en-US" sz="2000">
                <a:latin typeface="Arial" panose="020B0604020202020204" pitchFamily="34" charset="0"/>
                <a:cs typeface="Arial" panose="020B0604020202020204" pitchFamily="34" charset="0"/>
              </a:rPr>
              <a:t>Which of the following best describes your organization?</a:t>
            </a:r>
          </a:p>
          <a:p>
            <a:pPr marL="457200" indent="-45720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Our DMS is inflexible so we have little ability to customize it.</a:t>
            </a:r>
          </a:p>
          <a:p>
            <a:pPr marL="457200" indent="-45720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Our DMS is flexible, but we don't understand how to customize it.</a:t>
            </a:r>
          </a:p>
          <a:p>
            <a:pPr marL="457200" indent="-45720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Our DMS is flexible, but we lack the time needed to customize it. </a:t>
            </a:r>
          </a:p>
          <a:p>
            <a:pPr marL="457200" indent="-45720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Our DMS is flexible, and we're customizing it to match our needs. </a:t>
            </a:r>
          </a:p>
          <a:p>
            <a:pPr marL="342900" indent="-342900" algn="ctr">
              <a:lnSpc>
                <a:spcPct val="100000"/>
              </a:lnSpc>
              <a:buFont typeface="Wingdings" panose="05000000000000000000" pitchFamily="2" charset="2"/>
              <a:buChar char="q"/>
            </a:pPr>
            <a:endParaRPr lang="en-US">
              <a:latin typeface="Gotham-Book"/>
            </a:endParaRPr>
          </a:p>
        </p:txBody>
      </p:sp>
    </p:spTree>
    <p:extLst>
      <p:ext uri="{BB962C8B-B14F-4D97-AF65-F5344CB8AC3E}">
        <p14:creationId xmlns:p14="http://schemas.microsoft.com/office/powerpoint/2010/main" val="412765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09F24-B54F-4763-BC5B-D9C55254E3BE}"/>
              </a:ext>
            </a:extLst>
          </p:cNvPr>
          <p:cNvSpPr/>
          <p:nvPr/>
        </p:nvSpPr>
        <p:spPr>
          <a:xfrm>
            <a:off x="-17504" y="388752"/>
            <a:ext cx="5351603" cy="1780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B88DC3C-3905-0848-8B4C-F6CB1BA6A590}"/>
              </a:ext>
            </a:extLst>
          </p:cNvPr>
          <p:cNvSpPr txBox="1">
            <a:spLocks/>
          </p:cNvSpPr>
          <p:nvPr/>
        </p:nvSpPr>
        <p:spPr>
          <a:xfrm>
            <a:off x="40553" y="396010"/>
            <a:ext cx="5406571" cy="224768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2"/>
                </a:solidFill>
                <a:latin typeface="Brandon Grotesque" charset="0"/>
                <a:ea typeface="Brandon Grotesque" charset="0"/>
                <a:cs typeface="Brandon Grotesque" charset="0"/>
              </a:defRPr>
            </a:lvl1pPr>
          </a:lstStyle>
          <a:p>
            <a:pPr>
              <a:lnSpc>
                <a:spcPts val="3800"/>
              </a:lnSpc>
            </a:pPr>
            <a:r>
              <a:rPr lang="en-US" sz="2500" spc="30">
                <a:solidFill>
                  <a:schemeClr val="bg1"/>
                </a:solidFill>
                <a:latin typeface="Arial" panose="020B0604020202020204" pitchFamily="34" charset="0"/>
                <a:cs typeface="Arial" panose="020B0604020202020204" pitchFamily="34" charset="0"/>
              </a:rPr>
              <a:t>WE’RE A NONPROFIT ON A MISSION TO USE TECHNOLOGY TO BETTER SERVE THE WORLD.</a:t>
            </a:r>
          </a:p>
        </p:txBody>
      </p:sp>
    </p:spTree>
    <p:extLst>
      <p:ext uri="{BB962C8B-B14F-4D97-AF65-F5344CB8AC3E}">
        <p14:creationId xmlns:p14="http://schemas.microsoft.com/office/powerpoint/2010/main" val="1176432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F7C9ED-444E-464B-82B0-0E577D8FF830}"/>
              </a:ext>
            </a:extLst>
          </p:cNvPr>
          <p:cNvSpPr>
            <a:spLocks noGrp="1"/>
          </p:cNvSpPr>
          <p:nvPr>
            <p:ph type="body" sz="quarter" idx="14"/>
          </p:nvPr>
        </p:nvSpPr>
        <p:spPr/>
        <p:txBody>
          <a:bodyPr/>
          <a:lstStyle/>
          <a:p>
            <a:endParaRPr lang="en-US"/>
          </a:p>
        </p:txBody>
      </p:sp>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DIG INTO YOUR DATA</a:t>
            </a:r>
          </a:p>
        </p:txBody>
      </p:sp>
    </p:spTree>
    <p:extLst>
      <p:ext uri="{BB962C8B-B14F-4D97-AF65-F5344CB8AC3E}">
        <p14:creationId xmlns:p14="http://schemas.microsoft.com/office/powerpoint/2010/main" val="290840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
          <p:cNvPicPr>
            <a:picLocks noChangeAspect="1"/>
          </p:cNvPicPr>
          <p:nvPr/>
        </p:nvPicPr>
        <p:blipFill>
          <a:blip r:embed="rId3">
            <a:extLst>
              <a:ext uri="{28A0092B-C50C-407E-A947-70E740481C1C}">
                <a14:useLocalDpi xmlns:a14="http://schemas.microsoft.com/office/drawing/2010/main" val="0"/>
              </a:ext>
            </a:extLst>
          </a:blip>
          <a:srcRect l="24183" r="24183"/>
          <a:stretch>
            <a:fillRect/>
          </a:stretch>
        </p:blipFill>
        <p:spPr>
          <a:xfrm>
            <a:off x="6442564" y="641601"/>
            <a:ext cx="4248824" cy="5484563"/>
          </a:xfrm>
        </p:spPr>
      </p:pic>
      <p:sp>
        <p:nvSpPr>
          <p:cNvPr id="8" name="Title 7">
            <a:extLst>
              <a:ext uri="{FF2B5EF4-FFF2-40B4-BE49-F238E27FC236}">
                <a16:creationId xmlns:a16="http://schemas.microsoft.com/office/drawing/2014/main" id="{93A27248-97E7-41E3-B77D-87F0A0C56F85}"/>
              </a:ext>
            </a:extLst>
          </p:cNvPr>
          <p:cNvSpPr>
            <a:spLocks noGrp="1"/>
          </p:cNvSpPr>
          <p:nvPr>
            <p:ph type="title"/>
          </p:nvPr>
        </p:nvSpPr>
        <p:spPr/>
        <p:txBody>
          <a:bodyPr/>
          <a:lstStyle/>
          <a:p>
            <a:r>
              <a:rPr lang="en-US" sz="3200">
                <a:latin typeface="Arial" panose="020B0604020202020204" pitchFamily="34" charset="0"/>
                <a:cs typeface="Arial" panose="020B0604020202020204" pitchFamily="34" charset="0"/>
              </a:rPr>
              <a:t>USE DATA TO FORECAST AND SET GOALS</a:t>
            </a:r>
            <a:br>
              <a:rPr lang="en-US" sz="2800">
                <a:latin typeface="Gotham-Bold"/>
              </a:rPr>
            </a:br>
            <a:endParaRPr lang="en-US"/>
          </a:p>
        </p:txBody>
      </p:sp>
      <p:sp>
        <p:nvSpPr>
          <p:cNvPr id="11" name="Text Placeholder 10">
            <a:extLst>
              <a:ext uri="{FF2B5EF4-FFF2-40B4-BE49-F238E27FC236}">
                <a16:creationId xmlns:a16="http://schemas.microsoft.com/office/drawing/2014/main" id="{E6890A2F-6CB4-47C0-B469-1481CB66B757}"/>
              </a:ext>
            </a:extLst>
          </p:cNvPr>
          <p:cNvSpPr>
            <a:spLocks noGrp="1"/>
          </p:cNvSpPr>
          <p:nvPr>
            <p:ph type="body" sz="quarter" idx="4294967295"/>
          </p:nvPr>
        </p:nvSpPr>
        <p:spPr>
          <a:xfrm>
            <a:off x="838200" y="1027906"/>
            <a:ext cx="6547338" cy="3271837"/>
          </a:xfrm>
          <a:prstGeom prst="rect">
            <a:avLst/>
          </a:prstGeom>
        </p:spPr>
        <p:txBody>
          <a:bodyPr/>
          <a:lstStyle/>
          <a:p>
            <a:r>
              <a:rPr lang="en-US" sz="2400">
                <a:latin typeface="Arial" panose="020B0604020202020204" pitchFamily="34" charset="0"/>
                <a:cs typeface="Arial" panose="020B0604020202020204" pitchFamily="34" charset="0"/>
              </a:rPr>
              <a:t>What can the past tell you about the future?</a:t>
            </a:r>
          </a:p>
          <a:p>
            <a:endParaRPr lang="en-US"/>
          </a:p>
        </p:txBody>
      </p:sp>
      <p:pic>
        <p:nvPicPr>
          <p:cNvPr id="20" name="Picture Placeholder 19" descr="A group of people sitting at a table with laptops and papers&#10;&#10;Description automatically generated with low confidence">
            <a:extLst>
              <a:ext uri="{FF2B5EF4-FFF2-40B4-BE49-F238E27FC236}">
                <a16:creationId xmlns:a16="http://schemas.microsoft.com/office/drawing/2014/main" id="{940AEA42-3782-403A-B649-C1E91E377BC9}"/>
              </a:ext>
            </a:extLst>
          </p:cNvPr>
          <p:cNvPicPr>
            <a:picLocks noGrp="1" noChangeAspect="1"/>
          </p:cNvPicPr>
          <p:nvPr>
            <p:ph type="pic" sz="quarter" idx="10"/>
          </p:nvPr>
        </p:nvPicPr>
        <p:blipFill>
          <a:blip r:embed="rId4"/>
          <a:srcRect t="20663" b="20663"/>
          <a:stretch>
            <a:fillRect/>
          </a:stretch>
        </p:blipFill>
        <p:spPr>
          <a:xfrm>
            <a:off x="838200" y="1716881"/>
            <a:ext cx="10515600" cy="4113213"/>
          </a:xfrm>
        </p:spPr>
      </p:pic>
    </p:spTree>
    <p:extLst>
      <p:ext uri="{BB962C8B-B14F-4D97-AF65-F5344CB8AC3E}">
        <p14:creationId xmlns:p14="http://schemas.microsoft.com/office/powerpoint/2010/main" val="4280171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18017" r="18017"/>
          <a:stretch/>
        </p:blipFill>
        <p:spPr>
          <a:xfrm>
            <a:off x="20" y="10"/>
            <a:ext cx="5976918" cy="6229340"/>
          </a:xfrm>
          <a:prstGeom prst="rect">
            <a:avLst/>
          </a:prstGeom>
          <a:noFill/>
        </p:spPr>
      </p:pic>
      <p:sp>
        <p:nvSpPr>
          <p:cNvPr id="3" name="Title 1"/>
          <p:cNvSpPr txBox="1">
            <a:spLocks/>
          </p:cNvSpPr>
          <p:nvPr/>
        </p:nvSpPr>
        <p:spPr>
          <a:xfrm>
            <a:off x="6215063" y="365125"/>
            <a:ext cx="5706057" cy="1325563"/>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defTabSz="914363">
              <a:spcAft>
                <a:spcPts val="600"/>
              </a:spcAft>
            </a:pPr>
            <a:r>
              <a:rPr lang="en-US" sz="3200" b="1" i="0" kern="1200">
                <a:latin typeface="Arial" panose="020B0604020202020204" pitchFamily="34" charset="0"/>
                <a:cs typeface="Arial" panose="020B0604020202020204" pitchFamily="34" charset="0"/>
              </a:rPr>
              <a:t>USE DATA TO MAKE COURSE CORRECTIONS</a:t>
            </a:r>
          </a:p>
        </p:txBody>
      </p:sp>
      <p:sp>
        <p:nvSpPr>
          <p:cNvPr id="2" name="Content Placeholder 6"/>
          <p:cNvSpPr txBox="1">
            <a:spLocks/>
          </p:cNvSpPr>
          <p:nvPr/>
        </p:nvSpPr>
        <p:spPr>
          <a:xfrm>
            <a:off x="6215063" y="187801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Data tells you where to focus your energy and how to calibrate your efforts.</a:t>
            </a:r>
          </a:p>
        </p:txBody>
      </p:sp>
    </p:spTree>
    <p:extLst>
      <p:ext uri="{BB962C8B-B14F-4D97-AF65-F5344CB8AC3E}">
        <p14:creationId xmlns:p14="http://schemas.microsoft.com/office/powerpoint/2010/main" val="3534793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p:cNvPicPr>
            <a:picLocks noChangeAspect="1"/>
          </p:cNvPicPr>
          <p:nvPr/>
        </p:nvPicPr>
        <p:blipFill>
          <a:blip r:embed="rId3"/>
          <a:srcRect l="18017" r="18017"/>
          <a:stretch/>
        </p:blipFill>
        <p:spPr>
          <a:xfrm>
            <a:off x="6209597" y="10"/>
            <a:ext cx="5976938" cy="6229340"/>
          </a:xfrm>
          <a:prstGeom prst="rect">
            <a:avLst/>
          </a:prstGeom>
          <a:noFill/>
        </p:spPr>
      </p:pic>
      <p:sp>
        <p:nvSpPr>
          <p:cNvPr id="5" name="Title 4">
            <a:extLst>
              <a:ext uri="{FF2B5EF4-FFF2-40B4-BE49-F238E27FC236}">
                <a16:creationId xmlns:a16="http://schemas.microsoft.com/office/drawing/2014/main" id="{66522A9F-5B59-4C6F-BB33-35AC84DC39DB}"/>
              </a:ext>
            </a:extLst>
          </p:cNvPr>
          <p:cNvSpPr>
            <a:spLocks noGrp="1"/>
          </p:cNvSpPr>
          <p:nvPr>
            <p:ph type="title"/>
          </p:nvPr>
        </p:nvSpPr>
        <p:spPr>
          <a:xfrm>
            <a:off x="249420" y="456565"/>
            <a:ext cx="5706057" cy="1325563"/>
          </a:xfrm>
        </p:spPr>
        <p:txBody>
          <a:bodyPr>
            <a:normAutofit/>
          </a:bodyPr>
          <a:lstStyle/>
          <a:p>
            <a:r>
              <a:rPr lang="en-US" sz="3200" b="1" i="0" kern="1200">
                <a:latin typeface="Arial" panose="020B0604020202020204" pitchFamily="34" charset="0"/>
                <a:cs typeface="Arial" panose="020B0604020202020204" pitchFamily="34" charset="0"/>
              </a:rPr>
              <a:t>USE DATA TO EVALUATE RESULTS</a:t>
            </a:r>
          </a:p>
        </p:txBody>
      </p:sp>
      <p:sp>
        <p:nvSpPr>
          <p:cNvPr id="3" name="Content Placeholder 2"/>
          <p:cNvSpPr txBox="1">
            <a:spLocks/>
          </p:cNvSpPr>
          <p:nvPr/>
        </p:nvSpPr>
        <p:spPr>
          <a:xfrm>
            <a:off x="250002" y="189833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Was that gala event worthwhile? How do you know?</a:t>
            </a:r>
          </a:p>
        </p:txBody>
      </p:sp>
    </p:spTree>
    <p:extLst>
      <p:ext uri="{BB962C8B-B14F-4D97-AF65-F5344CB8AC3E}">
        <p14:creationId xmlns:p14="http://schemas.microsoft.com/office/powerpoint/2010/main" val="3142997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t="12775" b="12775"/>
          <a:stretch/>
        </p:blipFill>
        <p:spPr>
          <a:xfrm>
            <a:off x="20" y="10"/>
            <a:ext cx="5976918" cy="6229340"/>
          </a:xfrm>
          <a:prstGeom prst="rect">
            <a:avLst/>
          </a:prstGeom>
          <a:noFill/>
        </p:spPr>
      </p:pic>
      <p:sp>
        <p:nvSpPr>
          <p:cNvPr id="3" name="Title 1"/>
          <p:cNvSpPr txBox="1">
            <a:spLocks/>
          </p:cNvSpPr>
          <p:nvPr/>
        </p:nvSpPr>
        <p:spPr>
          <a:xfrm>
            <a:off x="6215063" y="365125"/>
            <a:ext cx="5706057" cy="1325563"/>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defTabSz="914363">
              <a:spcAft>
                <a:spcPts val="600"/>
              </a:spcAft>
            </a:pPr>
            <a:r>
              <a:rPr lang="en-US" sz="3200" b="1" i="0" kern="1200">
                <a:latin typeface="Arial" panose="020B0604020202020204" pitchFamily="34" charset="0"/>
                <a:cs typeface="Arial" panose="020B0604020202020204" pitchFamily="34" charset="0"/>
              </a:rPr>
              <a:t>SEGMENTATION CAN BOOST RESULTS</a:t>
            </a:r>
          </a:p>
        </p:txBody>
      </p:sp>
      <p:sp>
        <p:nvSpPr>
          <p:cNvPr id="2" name="Content Placeholder 2"/>
          <p:cNvSpPr txBox="1">
            <a:spLocks/>
          </p:cNvSpPr>
          <p:nvPr/>
        </p:nvSpPr>
        <p:spPr>
          <a:xfrm>
            <a:off x="6215063" y="187801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Instead of sending everyone the same message, try tailoring it to the type of relationship they have with your organization, or their interests.</a:t>
            </a:r>
          </a:p>
        </p:txBody>
      </p:sp>
    </p:spTree>
    <p:extLst>
      <p:ext uri="{BB962C8B-B14F-4D97-AF65-F5344CB8AC3E}">
        <p14:creationId xmlns:p14="http://schemas.microsoft.com/office/powerpoint/2010/main" val="82496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9420" y="456565"/>
            <a:ext cx="5706057" cy="1325563"/>
          </a:xfrm>
          <a:prstGeom prst="rect">
            <a:avLst/>
          </a:prstGeom>
        </p:spPr>
        <p:txBody>
          <a:bodyPr>
            <a:noAutofit/>
          </a:bodyPr>
          <a:lst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defTabSz="914363">
              <a:spcAft>
                <a:spcPts val="600"/>
              </a:spcAft>
            </a:pPr>
            <a:r>
              <a:rPr lang="en-US" sz="3200" b="1" i="0" kern="1200">
                <a:latin typeface="Arial" panose="020B0604020202020204" pitchFamily="34" charset="0"/>
                <a:cs typeface="Arial" panose="020B0604020202020204" pitchFamily="34" charset="0"/>
              </a:rPr>
              <a:t>EXTRA CREDIT: A/B TESTING (IT’S NOT THAT HARD)</a:t>
            </a:r>
          </a:p>
        </p:txBody>
      </p:sp>
      <p:sp>
        <p:nvSpPr>
          <p:cNvPr id="3" name="Content Placeholder 2"/>
          <p:cNvSpPr txBox="1">
            <a:spLocks/>
          </p:cNvSpPr>
          <p:nvPr/>
        </p:nvSpPr>
        <p:spPr>
          <a:xfrm>
            <a:off x="249420" y="221395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lnSpc>
                <a:spcPct val="150000"/>
              </a:lnSpc>
            </a:pPr>
            <a:r>
              <a:rPr lang="en-US" kern="1200">
                <a:latin typeface="Arial" panose="020B0604020202020204" pitchFamily="34" charset="0"/>
                <a:cs typeface="Arial" panose="020B0604020202020204" pitchFamily="34" charset="0"/>
              </a:rPr>
              <a:t>Try testing an email subject line:</a:t>
            </a:r>
          </a:p>
          <a:p>
            <a:pPr defTabSz="914363">
              <a:lnSpc>
                <a:spcPct val="150000"/>
              </a:lnSpc>
            </a:pPr>
            <a:r>
              <a:rPr lang="en-US" kern="1200">
                <a:latin typeface="Arial" panose="020B0604020202020204" pitchFamily="34" charset="0"/>
                <a:cs typeface="Arial" panose="020B0604020202020204" pitchFamily="34" charset="0"/>
              </a:rPr>
              <a:t>10% get version A</a:t>
            </a:r>
          </a:p>
          <a:p>
            <a:pPr defTabSz="914363">
              <a:lnSpc>
                <a:spcPct val="150000"/>
              </a:lnSpc>
            </a:pPr>
            <a:r>
              <a:rPr lang="en-US" kern="1200">
                <a:latin typeface="Arial" panose="020B0604020202020204" pitchFamily="34" charset="0"/>
                <a:cs typeface="Arial" panose="020B0604020202020204" pitchFamily="34" charset="0"/>
              </a:rPr>
              <a:t>10% get version B</a:t>
            </a:r>
          </a:p>
          <a:p>
            <a:pPr defTabSz="914363">
              <a:lnSpc>
                <a:spcPct val="150000"/>
              </a:lnSpc>
            </a:pPr>
            <a:r>
              <a:rPr lang="en-US" kern="1200">
                <a:latin typeface="Arial" panose="020B0604020202020204" pitchFamily="34" charset="0"/>
                <a:cs typeface="Arial" panose="020B0604020202020204" pitchFamily="34" charset="0"/>
              </a:rPr>
              <a:t>80% get the winner</a:t>
            </a:r>
          </a:p>
        </p:txBody>
      </p:sp>
      <p:pic>
        <p:nvPicPr>
          <p:cNvPr id="9" name="Picture Placeholder 8" descr="A picture containing text, table, indoor, person&#10;&#10;Description automatically generated">
            <a:extLst>
              <a:ext uri="{FF2B5EF4-FFF2-40B4-BE49-F238E27FC236}">
                <a16:creationId xmlns:a16="http://schemas.microsoft.com/office/drawing/2014/main" id="{DC0AD75F-C5D2-4736-95AA-4E6F9561F2E7}"/>
              </a:ext>
            </a:extLst>
          </p:cNvPr>
          <p:cNvPicPr>
            <a:picLocks noGrp="1" noChangeAspect="1"/>
          </p:cNvPicPr>
          <p:nvPr>
            <p:ph type="pic" sz="quarter" idx="10"/>
          </p:nvPr>
        </p:nvPicPr>
        <p:blipFill>
          <a:blip r:embed="rId3"/>
          <a:srcRect l="18017" r="18017"/>
          <a:stretch>
            <a:fillRect/>
          </a:stretch>
        </p:blipFill>
        <p:spPr/>
      </p:pic>
    </p:spTree>
    <p:extLst>
      <p:ext uri="{BB962C8B-B14F-4D97-AF65-F5344CB8AC3E}">
        <p14:creationId xmlns:p14="http://schemas.microsoft.com/office/powerpoint/2010/main" val="1750888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99D4A-9CD9-4124-B6E8-D570DA4ED874}"/>
              </a:ext>
            </a:extLst>
          </p:cNvPr>
          <p:cNvSpPr txBox="1">
            <a:spLocks/>
          </p:cNvSpPr>
          <p:nvPr/>
        </p:nvSpPr>
        <p:spPr>
          <a:xfrm>
            <a:off x="1562890" y="500731"/>
            <a:ext cx="11758924" cy="1339940"/>
          </a:xfrm>
          <a:prstGeom prst="rect">
            <a:avLst/>
          </a:prstGeom>
        </p:spPr>
        <p:txBody>
          <a:bodyPr lIns="91440" tIns="45720" rIns="91440" bIns="45720" anchor="t">
            <a:normAutofit/>
          </a:bodyPr>
          <a:lstStyle>
            <a:lvl1pPr algn="l" defTabSz="914363"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a:lnSpc>
                <a:spcPct val="100000"/>
              </a:lnSpc>
            </a:pPr>
            <a:r>
              <a:rPr lang="en-US" sz="3200">
                <a:latin typeface="Arial"/>
                <a:cs typeface="Arial"/>
              </a:rPr>
              <a:t>INTO THE CHAT</a:t>
            </a:r>
            <a:endParaRPr lang="en-US" sz="3200"/>
          </a:p>
        </p:txBody>
      </p:sp>
      <p:sp>
        <p:nvSpPr>
          <p:cNvPr id="5" name="Rectangle 4">
            <a:extLst>
              <a:ext uri="{FF2B5EF4-FFF2-40B4-BE49-F238E27FC236}">
                <a16:creationId xmlns:a16="http://schemas.microsoft.com/office/drawing/2014/main" id="{08DCA403-4E0C-46F8-A252-761975F9D75B}"/>
              </a:ext>
            </a:extLst>
          </p:cNvPr>
          <p:cNvSpPr/>
          <p:nvPr/>
        </p:nvSpPr>
        <p:spPr>
          <a:xfrm>
            <a:off x="1350529" y="1762058"/>
            <a:ext cx="9489999" cy="434093"/>
          </a:xfrm>
          <a:prstGeom prst="rect">
            <a:avLst/>
          </a:prstGeom>
        </p:spPr>
        <p:txBody>
          <a:bodyPr wrap="square" lIns="91440" tIns="45720" rIns="91440" bIns="45720" anchor="ctr">
            <a:spAutoFit/>
          </a:bodyPr>
          <a:lstStyle/>
          <a:p>
            <a:pPr defTabSz="914400">
              <a:lnSpc>
                <a:spcPts val="2400"/>
              </a:lnSpc>
              <a:spcAft>
                <a:spcPts val="1200"/>
              </a:spcAft>
              <a:defRPr/>
            </a:pPr>
            <a:endParaRPr lang="en-US" sz="3800">
              <a:latin typeface="Arial"/>
              <a:cs typeface="Arial"/>
            </a:endParaRPr>
          </a:p>
        </p:txBody>
      </p:sp>
      <p:sp>
        <p:nvSpPr>
          <p:cNvPr id="2" name="Rectangle 1">
            <a:extLst>
              <a:ext uri="{FF2B5EF4-FFF2-40B4-BE49-F238E27FC236}">
                <a16:creationId xmlns:a16="http://schemas.microsoft.com/office/drawing/2014/main" id="{D0ED72EB-847B-4090-979F-BDD6BA00BDC4}"/>
              </a:ext>
            </a:extLst>
          </p:cNvPr>
          <p:cNvSpPr/>
          <p:nvPr/>
        </p:nvSpPr>
        <p:spPr>
          <a:xfrm>
            <a:off x="1562890" y="1616976"/>
            <a:ext cx="9489999" cy="954107"/>
          </a:xfrm>
          <a:prstGeom prst="rect">
            <a:avLst/>
          </a:prstGeom>
        </p:spPr>
        <p:txBody>
          <a:bodyPr wrap="square" lIns="91440" tIns="45720" rIns="91440" bIns="45720" anchor="ctr">
            <a:spAutoFit/>
          </a:bodyPr>
          <a:lstStyle/>
          <a:p>
            <a:pPr defTabSz="914400">
              <a:spcAft>
                <a:spcPts val="1200"/>
              </a:spcAft>
              <a:defRPr/>
            </a:pPr>
            <a:r>
              <a:rPr lang="en-US" sz="2800">
                <a:latin typeface="Arial"/>
                <a:cs typeface="Arial"/>
              </a:rPr>
              <a:t>Is your organization good about using data to evaluate the success of past appeals or events? If not, why not?</a:t>
            </a:r>
          </a:p>
        </p:txBody>
      </p:sp>
    </p:spTree>
    <p:extLst>
      <p:ext uri="{BB962C8B-B14F-4D97-AF65-F5344CB8AC3E}">
        <p14:creationId xmlns:p14="http://schemas.microsoft.com/office/powerpoint/2010/main" val="1904021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221985-2076-451E-B5BF-36F959B79B6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42DB7166-46BB-4BF9-87B8-FE895FDFDA71}"/>
              </a:ext>
            </a:extLst>
          </p:cNvPr>
          <p:cNvSpPr>
            <a:spLocks noGrp="1"/>
          </p:cNvSpPr>
          <p:nvPr>
            <p:ph type="title"/>
          </p:nvPr>
        </p:nvSpPr>
        <p:spPr>
          <a:xfrm>
            <a:off x="254868" y="4950737"/>
            <a:ext cx="8785097" cy="609998"/>
          </a:xfrm>
        </p:spPr>
        <p:txBody>
          <a:bodyPr lIns="91440" tIns="45720" rIns="91440" bIns="45720" anchor="t"/>
          <a:lstStyle/>
          <a:p>
            <a:r>
              <a:rPr lang="en-US" sz="4000">
                <a:latin typeface="Arial" panose="020B0604020202020204" pitchFamily="34" charset="0"/>
                <a:cs typeface="Arial" panose="020B0604020202020204" pitchFamily="34" charset="0"/>
              </a:rPr>
              <a:t>CONSIDERING A NEW DMS?</a:t>
            </a:r>
          </a:p>
        </p:txBody>
      </p:sp>
    </p:spTree>
    <p:extLst>
      <p:ext uri="{BB962C8B-B14F-4D97-AF65-F5344CB8AC3E}">
        <p14:creationId xmlns:p14="http://schemas.microsoft.com/office/powerpoint/2010/main" val="3238650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D17F6FDF-4B59-40FB-99E7-6115BA15C8AC}"/>
              </a:ext>
            </a:extLst>
          </p:cNvPr>
          <p:cNvPicPr>
            <a:picLocks noChangeAspect="1"/>
          </p:cNvPicPr>
          <p:nvPr/>
        </p:nvPicPr>
        <p:blipFill>
          <a:blip r:embed="rId3"/>
          <a:stretch>
            <a:fillRect/>
          </a:stretch>
        </p:blipFill>
        <p:spPr>
          <a:xfrm>
            <a:off x="2524664" y="213797"/>
            <a:ext cx="7257690" cy="5840934"/>
          </a:xfrm>
          <a:prstGeom prst="rect">
            <a:avLst/>
          </a:prstGeom>
        </p:spPr>
      </p:pic>
    </p:spTree>
    <p:extLst>
      <p:ext uri="{BB962C8B-B14F-4D97-AF65-F5344CB8AC3E}">
        <p14:creationId xmlns:p14="http://schemas.microsoft.com/office/powerpoint/2010/main" val="1261675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8B26CBDB-CBE5-4601-A25E-A6B60FF8BBA2}"/>
              </a:ext>
            </a:extLst>
          </p:cNvPr>
          <p:cNvPicPr>
            <a:picLocks noChangeAspect="1"/>
          </p:cNvPicPr>
          <p:nvPr/>
        </p:nvPicPr>
        <p:blipFill>
          <a:blip r:embed="rId3"/>
          <a:stretch>
            <a:fillRect/>
          </a:stretch>
        </p:blipFill>
        <p:spPr>
          <a:xfrm>
            <a:off x="2826589" y="401379"/>
            <a:ext cx="6395049" cy="5408261"/>
          </a:xfrm>
          <a:prstGeom prst="rect">
            <a:avLst/>
          </a:prstGeom>
        </p:spPr>
      </p:pic>
    </p:spTree>
    <p:extLst>
      <p:ext uri="{BB962C8B-B14F-4D97-AF65-F5344CB8AC3E}">
        <p14:creationId xmlns:p14="http://schemas.microsoft.com/office/powerpoint/2010/main" val="324566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6D4F81-0DA7-9340-AF16-79D7E39C2778}"/>
              </a:ext>
            </a:extLst>
          </p:cNvPr>
          <p:cNvSpPr/>
          <p:nvPr/>
        </p:nvSpPr>
        <p:spPr>
          <a:xfrm flipH="1">
            <a:off x="2272880" y="2129426"/>
            <a:ext cx="2449095" cy="3763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C78063-7464-3B4C-9D03-73A921DF221F}"/>
              </a:ext>
            </a:extLst>
          </p:cNvPr>
          <p:cNvSpPr/>
          <p:nvPr/>
        </p:nvSpPr>
        <p:spPr>
          <a:xfrm flipH="1">
            <a:off x="4910404" y="2129426"/>
            <a:ext cx="2449095" cy="3763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F195DF-6665-B542-A228-58C979615D88}"/>
              </a:ext>
            </a:extLst>
          </p:cNvPr>
          <p:cNvSpPr/>
          <p:nvPr/>
        </p:nvSpPr>
        <p:spPr>
          <a:xfrm flipH="1">
            <a:off x="7542499" y="2129426"/>
            <a:ext cx="2449095" cy="3763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4294967295"/>
          </p:nvPr>
        </p:nvSpPr>
        <p:spPr>
          <a:xfrm>
            <a:off x="2403119" y="3322444"/>
            <a:ext cx="2109788" cy="2578100"/>
          </a:xfrm>
          <a:prstGeom prst="rect">
            <a:avLst/>
          </a:prstGeom>
        </p:spPr>
        <p:txBody>
          <a:bodyPr>
            <a:noAutofit/>
          </a:bodyPr>
          <a:lstStyle/>
          <a:p>
            <a:pPr algn="ctr">
              <a:lnSpc>
                <a:spcPts val="1700"/>
              </a:lnSpc>
              <a:spcBef>
                <a:spcPts val="500"/>
              </a:spcBef>
              <a:spcAft>
                <a:spcPts val="1100"/>
              </a:spcAft>
              <a:defRPr/>
            </a:pPr>
            <a:r>
              <a:rPr lang="en-US" sz="1200" b="1" spc="50" dirty="0">
                <a:latin typeface="Arial" panose="020B0604020202020204" pitchFamily="34" charset="0"/>
                <a:cs typeface="Arial" panose="020B0604020202020204" pitchFamily="34" charset="0"/>
              </a:rPr>
              <a:t>NONPROFIT TECH SERVICES:</a:t>
            </a:r>
          </a:p>
          <a:p>
            <a:pPr marL="182880" indent="-182880">
              <a:lnSpc>
                <a:spcPts val="1600"/>
              </a:lnSpc>
              <a:spcBef>
                <a:spcPts val="0"/>
              </a:spcBef>
              <a:spcAft>
                <a:spcPts val="2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Managed IT Support</a:t>
            </a:r>
          </a:p>
          <a:p>
            <a:pPr marL="182880" indent="-182880">
              <a:lnSpc>
                <a:spcPts val="1600"/>
              </a:lnSpc>
              <a:spcBef>
                <a:spcPts val="0"/>
              </a:spcBef>
              <a:spcAft>
                <a:spcPts val="2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Cloud Services</a:t>
            </a:r>
          </a:p>
          <a:p>
            <a:pPr marL="182880" indent="-182880">
              <a:lnSpc>
                <a:spcPts val="1600"/>
              </a:lnSpc>
              <a:spcBef>
                <a:spcPts val="0"/>
              </a:spcBef>
              <a:spcAft>
                <a:spcPts val="2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Strategic Consulting</a:t>
            </a:r>
          </a:p>
          <a:p>
            <a:pPr marL="182880" indent="-182880">
              <a:lnSpc>
                <a:spcPts val="1600"/>
              </a:lnSpc>
              <a:spcBef>
                <a:spcPts val="0"/>
              </a:spcBef>
              <a:spcAft>
                <a:spcPts val="2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Security &amp; Compliance </a:t>
            </a:r>
          </a:p>
          <a:p>
            <a:pPr marL="182880" indent="-182880">
              <a:lnSpc>
                <a:spcPts val="1600"/>
              </a:lnSpc>
              <a:spcBef>
                <a:spcPts val="0"/>
              </a:spcBef>
              <a:spcAft>
                <a:spcPts val="2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Data Support </a:t>
            </a:r>
          </a:p>
          <a:p>
            <a:pPr marL="182880" indent="-182880">
              <a:lnSpc>
                <a:spcPts val="1600"/>
              </a:lnSpc>
              <a:spcBef>
                <a:spcPts val="0"/>
              </a:spcBef>
              <a:spcAft>
                <a:spcPts val="2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Machine Learning &amp; AI</a:t>
            </a:r>
          </a:p>
          <a:p>
            <a:pPr marL="182880" indent="-182880">
              <a:lnSpc>
                <a:spcPts val="1600"/>
              </a:lnSpc>
              <a:spcBef>
                <a:spcPts val="0"/>
              </a:spcBef>
              <a:spcAft>
                <a:spcPts val="2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Community Integrated Design</a:t>
            </a:r>
          </a:p>
        </p:txBody>
      </p:sp>
      <p:sp>
        <p:nvSpPr>
          <p:cNvPr id="7" name="Text Placeholder 6"/>
          <p:cNvSpPr>
            <a:spLocks noGrp="1"/>
          </p:cNvSpPr>
          <p:nvPr>
            <p:ph type="body" sz="quarter" idx="4294967295"/>
          </p:nvPr>
        </p:nvSpPr>
        <p:spPr>
          <a:xfrm>
            <a:off x="7756994" y="3322444"/>
            <a:ext cx="2071687" cy="2690813"/>
          </a:xfrm>
          <a:prstGeom prst="rect">
            <a:avLst/>
          </a:prstGeom>
        </p:spPr>
        <p:txBody>
          <a:bodyPr>
            <a:normAutofit/>
          </a:bodyPr>
          <a:lstStyle/>
          <a:p>
            <a:pPr algn="ctr">
              <a:lnSpc>
                <a:spcPts val="1700"/>
              </a:lnSpc>
              <a:spcBef>
                <a:spcPts val="0"/>
              </a:spcBef>
              <a:spcAft>
                <a:spcPts val="1100"/>
              </a:spcAft>
            </a:pPr>
            <a:r>
              <a:rPr lang="en-US" sz="1200" b="1" spc="50">
                <a:latin typeface="Arial" panose="020B0604020202020204" pitchFamily="34" charset="0"/>
                <a:cs typeface="Arial" panose="020B0604020202020204" pitchFamily="34" charset="0"/>
              </a:rPr>
              <a:t>NONPROFIT EDUCATION &amp; TRAINING:</a:t>
            </a:r>
          </a:p>
          <a:p>
            <a:pPr marL="91440" indent="-182880">
              <a:lnSpc>
                <a:spcPts val="1600"/>
              </a:lnSpc>
              <a:spcBef>
                <a:spcPts val="0"/>
              </a:spcBef>
              <a:spcAft>
                <a:spcPts val="200"/>
              </a:spcAft>
              <a:buFont typeface="Arial" panose="020B0604020202020204" pitchFamily="34" charset="0"/>
              <a:buChar char="•"/>
            </a:pPr>
            <a:r>
              <a:rPr lang="en-US" sz="1100">
                <a:latin typeface="Arial" panose="020B0604020202020204" pitchFamily="34" charset="0"/>
                <a:cs typeface="Arial" panose="020B0604020202020204" pitchFamily="34" charset="0"/>
              </a:rPr>
              <a:t>Reports</a:t>
            </a:r>
          </a:p>
          <a:p>
            <a:pPr marL="91440" indent="-182880">
              <a:lnSpc>
                <a:spcPts val="1600"/>
              </a:lnSpc>
              <a:spcBef>
                <a:spcPts val="0"/>
              </a:spcBef>
              <a:spcAft>
                <a:spcPts val="200"/>
              </a:spcAft>
              <a:buFont typeface="Arial" panose="020B0604020202020204" pitchFamily="34" charset="0"/>
              <a:buChar char="•"/>
            </a:pPr>
            <a:r>
              <a:rPr lang="en-US" sz="1100">
                <a:latin typeface="Arial" panose="020B0604020202020204" pitchFamily="34" charset="0"/>
                <a:cs typeface="Arial" panose="020B0604020202020204" pitchFamily="34" charset="0"/>
              </a:rPr>
              <a:t>Consumer Guides</a:t>
            </a:r>
          </a:p>
          <a:p>
            <a:pPr marL="91440" indent="-182880">
              <a:lnSpc>
                <a:spcPts val="1600"/>
              </a:lnSpc>
              <a:spcBef>
                <a:spcPts val="0"/>
              </a:spcBef>
              <a:spcAft>
                <a:spcPts val="200"/>
              </a:spcAft>
              <a:buFont typeface="Arial" panose="020B0604020202020204" pitchFamily="34" charset="0"/>
              <a:buChar char="•"/>
            </a:pPr>
            <a:r>
              <a:rPr lang="en-US" sz="1100">
                <a:latin typeface="Arial" panose="020B0604020202020204" pitchFamily="34" charset="0"/>
                <a:cs typeface="Arial" panose="020B0604020202020204" pitchFamily="34" charset="0"/>
              </a:rPr>
              <a:t>Assessments</a:t>
            </a:r>
          </a:p>
          <a:p>
            <a:pPr marL="91440" indent="-182880">
              <a:lnSpc>
                <a:spcPts val="1600"/>
              </a:lnSpc>
              <a:spcBef>
                <a:spcPts val="0"/>
              </a:spcBef>
              <a:spcAft>
                <a:spcPts val="200"/>
              </a:spcAft>
              <a:buFont typeface="Arial" panose="020B0604020202020204" pitchFamily="34" charset="0"/>
              <a:buChar char="•"/>
            </a:pPr>
            <a:r>
              <a:rPr lang="en-US" sz="1100">
                <a:latin typeface="Arial" panose="020B0604020202020204" pitchFamily="34" charset="0"/>
                <a:cs typeface="Arial" panose="020B0604020202020204" pitchFamily="34" charset="0"/>
              </a:rPr>
              <a:t>Workbooks &amp; Articles</a:t>
            </a:r>
          </a:p>
          <a:p>
            <a:pPr marL="91440" indent="-182880">
              <a:lnSpc>
                <a:spcPts val="1600"/>
              </a:lnSpc>
              <a:spcBef>
                <a:spcPts val="0"/>
              </a:spcBef>
              <a:spcAft>
                <a:spcPts val="200"/>
              </a:spcAft>
              <a:buFont typeface="Arial" panose="020B0604020202020204" pitchFamily="34" charset="0"/>
              <a:buChar char="•"/>
            </a:pPr>
            <a:r>
              <a:rPr lang="en-US" sz="1100">
                <a:latin typeface="Arial" panose="020B0604020202020204" pitchFamily="34" charset="0"/>
                <a:cs typeface="Arial" panose="020B0604020202020204" pitchFamily="34" charset="0"/>
              </a:rPr>
              <a:t>Online Training</a:t>
            </a:r>
          </a:p>
          <a:p>
            <a:pPr marL="91440" indent="-182880">
              <a:lnSpc>
                <a:spcPts val="1600"/>
              </a:lnSpc>
              <a:spcBef>
                <a:spcPts val="0"/>
              </a:spcBef>
              <a:spcAft>
                <a:spcPts val="200"/>
              </a:spcAft>
              <a:buFont typeface="Arial" panose="020B0604020202020204" pitchFamily="34" charset="0"/>
              <a:buChar char="•"/>
            </a:pPr>
            <a:r>
              <a:rPr lang="en-US" sz="1100">
                <a:latin typeface="Arial" panose="020B0604020202020204" pitchFamily="34" charset="0"/>
                <a:cs typeface="Arial" panose="020B0604020202020204" pitchFamily="34" charset="0"/>
              </a:rPr>
              <a:t>Free Webinars</a:t>
            </a:r>
          </a:p>
        </p:txBody>
      </p:sp>
      <p:sp>
        <p:nvSpPr>
          <p:cNvPr id="8" name="Text Placeholder 7"/>
          <p:cNvSpPr>
            <a:spLocks noGrp="1"/>
          </p:cNvSpPr>
          <p:nvPr>
            <p:ph type="body" sz="quarter" idx="4294967295"/>
          </p:nvPr>
        </p:nvSpPr>
        <p:spPr>
          <a:xfrm>
            <a:off x="5099107" y="3416301"/>
            <a:ext cx="2071687" cy="2690813"/>
          </a:xfrm>
          <a:prstGeom prst="rect">
            <a:avLst/>
          </a:prstGeom>
        </p:spPr>
        <p:txBody>
          <a:bodyPr>
            <a:noAutofit/>
          </a:bodyPr>
          <a:lstStyle/>
          <a:p>
            <a:pPr algn="ctr">
              <a:lnSpc>
                <a:spcPts val="1700"/>
              </a:lnSpc>
              <a:spcBef>
                <a:spcPts val="0"/>
              </a:spcBef>
              <a:spcAft>
                <a:spcPts val="1100"/>
              </a:spcAft>
            </a:pPr>
            <a:r>
              <a:rPr lang="en-US" sz="1200" b="1" spc="50" dirty="0">
                <a:latin typeface="Arial" panose="020B0604020202020204" pitchFamily="34" charset="0"/>
                <a:cs typeface="Arial" panose="020B0604020202020204" pitchFamily="34" charset="0"/>
              </a:rPr>
              <a:t>WORKFORCE DEVELOPMENT:</a:t>
            </a:r>
          </a:p>
          <a:p>
            <a:pPr>
              <a:lnSpc>
                <a:spcPts val="1600"/>
              </a:lnSpc>
              <a:spcBef>
                <a:spcPts val="0"/>
              </a:spcBef>
              <a:spcAft>
                <a:spcPts val="800"/>
              </a:spcAft>
            </a:pPr>
            <a:r>
              <a:rPr lang="en-US" sz="1100" dirty="0" err="1">
                <a:latin typeface="Arial" panose="020B0604020202020204" pitchFamily="34" charset="0"/>
                <a:cs typeface="Arial" panose="020B0604020202020204" pitchFamily="34" charset="0"/>
              </a:rPr>
              <a:t>ITWorks</a:t>
            </a:r>
            <a:r>
              <a:rPr lang="en-US" sz="1100" dirty="0">
                <a:latin typeface="Arial" panose="020B0604020202020204" pitchFamily="34" charset="0"/>
                <a:cs typeface="Arial" panose="020B0604020202020204" pitchFamily="34" charset="0"/>
              </a:rPr>
              <a:t> &amp; </a:t>
            </a:r>
            <a:r>
              <a:rPr lang="en-US" sz="1100" dirty="0" err="1">
                <a:latin typeface="Arial" panose="020B0604020202020204" pitchFamily="34" charset="0"/>
                <a:cs typeface="Arial" panose="020B0604020202020204" pitchFamily="34" charset="0"/>
              </a:rPr>
              <a:t>CXWorks</a:t>
            </a:r>
            <a:r>
              <a:rPr lang="en-US" sz="1100" dirty="0">
                <a:latin typeface="Arial" panose="020B0604020202020204" pitchFamily="34" charset="0"/>
                <a:cs typeface="Arial" panose="020B0604020202020204" pitchFamily="34" charset="0"/>
              </a:rPr>
              <a:t>: Free IT and Customer Experience training programs</a:t>
            </a:r>
          </a:p>
          <a:p>
            <a:pPr>
              <a:lnSpc>
                <a:spcPts val="1600"/>
              </a:lnSpc>
              <a:spcBef>
                <a:spcPts val="0"/>
              </a:spcBef>
              <a:spcAft>
                <a:spcPts val="800"/>
              </a:spcAft>
            </a:pPr>
            <a:r>
              <a:rPr lang="en-US" sz="1100" dirty="0" err="1">
                <a:latin typeface="Arial" panose="020B0604020202020204" pitchFamily="34" charset="0"/>
                <a:cs typeface="Arial" panose="020B0604020202020204" pitchFamily="34" charset="0"/>
              </a:rPr>
              <a:t>PunchCode</a:t>
            </a:r>
            <a:r>
              <a:rPr lang="en-US" sz="1100" dirty="0">
                <a:latin typeface="Arial" panose="020B0604020202020204" pitchFamily="34" charset="0"/>
                <a:cs typeface="Arial" panose="020B0604020202020204" pitchFamily="34" charset="0"/>
              </a:rPr>
              <a:t>:</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12-week immersive programming bootcamp</a:t>
            </a:r>
          </a:p>
          <a:p>
            <a:pPr>
              <a:lnSpc>
                <a:spcPts val="1700"/>
              </a:lnSpc>
            </a:pPr>
            <a:endParaRPr lang="en-US" sz="130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1BCF043-5489-DD4A-90B1-64D17D7C74B6}"/>
              </a:ext>
            </a:extLst>
          </p:cNvPr>
          <p:cNvSpPr txBox="1">
            <a:spLocks/>
          </p:cNvSpPr>
          <p:nvPr/>
        </p:nvSpPr>
        <p:spPr>
          <a:xfrm>
            <a:off x="2162829" y="323995"/>
            <a:ext cx="8032206" cy="172780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2"/>
                </a:solidFill>
                <a:latin typeface="Brandon Grotesque" charset="0"/>
                <a:ea typeface="Brandon Grotesque" charset="0"/>
                <a:cs typeface="Brandon Grotesque" charset="0"/>
              </a:defRPr>
            </a:lvl1pPr>
          </a:lstStyle>
          <a:p>
            <a:pPr>
              <a:lnSpc>
                <a:spcPts val="3600"/>
              </a:lnSpc>
            </a:pPr>
            <a:r>
              <a:rPr lang="en-US" sz="2700" spc="50" dirty="0">
                <a:solidFill>
                  <a:schemeClr val="bg1"/>
                </a:solidFill>
                <a:latin typeface="Arial" panose="020B0604020202020204" pitchFamily="34" charset="0"/>
                <a:cs typeface="Arial" panose="020B0604020202020204" pitchFamily="34" charset="0"/>
              </a:rPr>
              <a:t>We do this by delivering tech services, education, and training that help nonprofits and communities thrive.</a:t>
            </a:r>
          </a:p>
        </p:txBody>
      </p:sp>
      <p:sp>
        <p:nvSpPr>
          <p:cNvPr id="20" name="Rectangle 19">
            <a:extLst>
              <a:ext uri="{FF2B5EF4-FFF2-40B4-BE49-F238E27FC236}">
                <a16:creationId xmlns:a16="http://schemas.microsoft.com/office/drawing/2014/main" id="{1A3CB308-3EB6-FA4A-9352-F1CD689258FA}"/>
              </a:ext>
            </a:extLst>
          </p:cNvPr>
          <p:cNvSpPr/>
          <p:nvPr/>
        </p:nvSpPr>
        <p:spPr>
          <a:xfrm>
            <a:off x="2272880" y="2129426"/>
            <a:ext cx="2449095" cy="1324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F93BC52-344D-4245-9375-80E1247E8278}"/>
              </a:ext>
            </a:extLst>
          </p:cNvPr>
          <p:cNvSpPr/>
          <p:nvPr/>
        </p:nvSpPr>
        <p:spPr>
          <a:xfrm>
            <a:off x="4910404" y="2129426"/>
            <a:ext cx="2449095" cy="132474"/>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896805-AB51-9540-9FD4-2BA1EB437133}"/>
              </a:ext>
            </a:extLst>
          </p:cNvPr>
          <p:cNvSpPr/>
          <p:nvPr/>
        </p:nvSpPr>
        <p:spPr>
          <a:xfrm>
            <a:off x="7542499" y="2129426"/>
            <a:ext cx="2449095" cy="132474"/>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CC5000C-14F2-BB4B-AB25-E09DDAF08D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5745" y="2446143"/>
            <a:ext cx="876300" cy="876300"/>
          </a:xfrm>
          <a:prstGeom prst="rect">
            <a:avLst/>
          </a:prstGeom>
        </p:spPr>
      </p:pic>
      <p:pic>
        <p:nvPicPr>
          <p:cNvPr id="18" name="Graphic 17">
            <a:extLst>
              <a:ext uri="{FF2B5EF4-FFF2-40B4-BE49-F238E27FC236}">
                <a16:creationId xmlns:a16="http://schemas.microsoft.com/office/drawing/2014/main" id="{A28326C1-C397-FC4A-BF2E-630819DD1BB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9671" y="2531826"/>
            <a:ext cx="685566" cy="685566"/>
          </a:xfrm>
          <a:prstGeom prst="rect">
            <a:avLst/>
          </a:prstGeom>
        </p:spPr>
      </p:pic>
      <p:pic>
        <p:nvPicPr>
          <p:cNvPr id="27" name="Graphic 26">
            <a:extLst>
              <a:ext uri="{FF2B5EF4-FFF2-40B4-BE49-F238E27FC236}">
                <a16:creationId xmlns:a16="http://schemas.microsoft.com/office/drawing/2014/main" id="{BFFFAA5C-7066-9848-9875-9C498B74500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81646" y="2581160"/>
            <a:ext cx="622385" cy="622385"/>
          </a:xfrm>
          <a:prstGeom prst="rect">
            <a:avLst/>
          </a:prstGeom>
        </p:spPr>
      </p:pic>
    </p:spTree>
    <p:extLst>
      <p:ext uri="{BB962C8B-B14F-4D97-AF65-F5344CB8AC3E}">
        <p14:creationId xmlns:p14="http://schemas.microsoft.com/office/powerpoint/2010/main" val="2043460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imeline&#10;&#10;Description automatically generated">
            <a:extLst>
              <a:ext uri="{FF2B5EF4-FFF2-40B4-BE49-F238E27FC236}">
                <a16:creationId xmlns:a16="http://schemas.microsoft.com/office/drawing/2014/main" id="{16584F24-36FA-4CC8-9B08-4B584038B179}"/>
              </a:ext>
            </a:extLst>
          </p:cNvPr>
          <p:cNvPicPr>
            <a:picLocks noChangeAspect="1"/>
          </p:cNvPicPr>
          <p:nvPr/>
        </p:nvPicPr>
        <p:blipFill>
          <a:blip r:embed="rId3"/>
          <a:stretch>
            <a:fillRect/>
          </a:stretch>
        </p:blipFill>
        <p:spPr>
          <a:xfrm>
            <a:off x="2050211" y="582049"/>
            <a:ext cx="8091577" cy="4960657"/>
          </a:xfrm>
          <a:prstGeom prst="rect">
            <a:avLst/>
          </a:prstGeom>
        </p:spPr>
      </p:pic>
    </p:spTree>
    <p:extLst>
      <p:ext uri="{BB962C8B-B14F-4D97-AF65-F5344CB8AC3E}">
        <p14:creationId xmlns:p14="http://schemas.microsoft.com/office/powerpoint/2010/main" val="3791209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ext&#10;&#10;Description automatically generated">
            <a:extLst>
              <a:ext uri="{FF2B5EF4-FFF2-40B4-BE49-F238E27FC236}">
                <a16:creationId xmlns:a16="http://schemas.microsoft.com/office/drawing/2014/main" id="{60D9FED3-FF2E-4424-A0E1-446F88DA48E3}"/>
              </a:ext>
            </a:extLst>
          </p:cNvPr>
          <p:cNvPicPr>
            <a:picLocks noChangeAspect="1"/>
          </p:cNvPicPr>
          <p:nvPr/>
        </p:nvPicPr>
        <p:blipFill>
          <a:blip r:embed="rId3"/>
          <a:stretch>
            <a:fillRect/>
          </a:stretch>
        </p:blipFill>
        <p:spPr>
          <a:xfrm>
            <a:off x="2912853" y="234074"/>
            <a:ext cx="6366294" cy="5771625"/>
          </a:xfrm>
          <a:prstGeom prst="rect">
            <a:avLst/>
          </a:prstGeom>
        </p:spPr>
      </p:pic>
    </p:spTree>
    <p:extLst>
      <p:ext uri="{BB962C8B-B14F-4D97-AF65-F5344CB8AC3E}">
        <p14:creationId xmlns:p14="http://schemas.microsoft.com/office/powerpoint/2010/main" val="908608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able&#10;&#10;Description automatically generated">
            <a:extLst>
              <a:ext uri="{FF2B5EF4-FFF2-40B4-BE49-F238E27FC236}">
                <a16:creationId xmlns:a16="http://schemas.microsoft.com/office/drawing/2014/main" id="{4E4F62C8-5DD0-46F1-8C14-A958A66D95E0}"/>
              </a:ext>
            </a:extLst>
          </p:cNvPr>
          <p:cNvPicPr>
            <a:picLocks noChangeAspect="1"/>
          </p:cNvPicPr>
          <p:nvPr/>
        </p:nvPicPr>
        <p:blipFill>
          <a:blip r:embed="rId3"/>
          <a:stretch>
            <a:fillRect/>
          </a:stretch>
        </p:blipFill>
        <p:spPr>
          <a:xfrm>
            <a:off x="2510288" y="242584"/>
            <a:ext cx="7286445" cy="5711475"/>
          </a:xfrm>
          <a:prstGeom prst="rect">
            <a:avLst/>
          </a:prstGeom>
        </p:spPr>
      </p:pic>
    </p:spTree>
    <p:extLst>
      <p:ext uri="{BB962C8B-B14F-4D97-AF65-F5344CB8AC3E}">
        <p14:creationId xmlns:p14="http://schemas.microsoft.com/office/powerpoint/2010/main" val="4252581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D07F02-86B3-4362-96B3-EDB4FBDBB36F}"/>
              </a:ext>
            </a:extLst>
          </p:cNvPr>
          <p:cNvSpPr>
            <a:spLocks noGrp="1"/>
          </p:cNvSpPr>
          <p:nvPr>
            <p:ph type="body" sz="quarter" idx="14"/>
          </p:nvPr>
        </p:nvSpPr>
        <p:spPr/>
        <p:txBody>
          <a:bodyPr/>
          <a:lstStyle/>
          <a:p>
            <a:endParaRPr lang="en-US"/>
          </a:p>
        </p:txBody>
      </p:sp>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WRAPPING UP</a:t>
            </a:r>
          </a:p>
        </p:txBody>
      </p:sp>
    </p:spTree>
    <p:extLst>
      <p:ext uri="{BB962C8B-B14F-4D97-AF65-F5344CB8AC3E}">
        <p14:creationId xmlns:p14="http://schemas.microsoft.com/office/powerpoint/2010/main" val="3986116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8528" y="621442"/>
            <a:ext cx="9654944" cy="584775"/>
          </a:xfrm>
          <a:prstGeom prst="rect">
            <a:avLst/>
          </a:prstGeom>
        </p:spPr>
        <p:txBody>
          <a:bodyPr wrap="square">
            <a:spAutoFit/>
          </a:bodyPr>
          <a:lstStyle/>
          <a:p>
            <a:r>
              <a:rPr lang="en-US" sz="3200" b="1">
                <a:solidFill>
                  <a:schemeClr val="tx2"/>
                </a:solidFill>
                <a:latin typeface="Arial" panose="020B0604020202020204" pitchFamily="34" charset="0"/>
                <a:cs typeface="Arial" panose="020B0604020202020204" pitchFamily="34" charset="0"/>
              </a:rPr>
              <a:t>THINK OF A FUNDRAISING GOAL YOU HAVE…</a:t>
            </a:r>
          </a:p>
        </p:txBody>
      </p:sp>
      <p:pic>
        <p:nvPicPr>
          <p:cNvPr id="2" name="Picture 1"/>
          <p:cNvPicPr>
            <a:picLocks noChangeAspect="1"/>
          </p:cNvPicPr>
          <p:nvPr/>
        </p:nvPicPr>
        <p:blipFill>
          <a:blip r:embed="rId3"/>
          <a:srcRect t="4385" b="4385"/>
          <a:stretch/>
        </p:blipFill>
        <p:spPr>
          <a:xfrm>
            <a:off x="2355273" y="1462126"/>
            <a:ext cx="7386452" cy="4494810"/>
          </a:xfrm>
          <a:prstGeom prst="rect">
            <a:avLst/>
          </a:prstGeom>
        </p:spPr>
      </p:pic>
    </p:spTree>
    <p:extLst>
      <p:ext uri="{BB962C8B-B14F-4D97-AF65-F5344CB8AC3E}">
        <p14:creationId xmlns:p14="http://schemas.microsoft.com/office/powerpoint/2010/main" val="232549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2134102" y="1783081"/>
            <a:ext cx="7850323" cy="4437063"/>
          </a:xfrm>
          <a:prstGeom prst="rect">
            <a:avLst/>
          </a:prstGeom>
        </p:spPr>
        <p:txBody>
          <a:bodyPr numCol="2" spcCol="365760">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Data entry standards</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Coding</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Fixing Problems</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Training and Motivating Staff</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Appending Wealth Data</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Appending Email and Social Media Data</a:t>
            </a:r>
          </a:p>
          <a:p>
            <a:pPr marL="342900" indent="-342900">
              <a:lnSpc>
                <a:spcPct val="10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Workflows</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Custom Views</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Tasks and Prompts</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Dashboards</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Data Analysis</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Segmentation</a:t>
            </a:r>
          </a:p>
          <a:p>
            <a:pPr marL="342900" indent="-342900">
              <a:lnSpc>
                <a:spcPct val="100000"/>
              </a:lnSpc>
              <a:buFont typeface="Arial" panose="020B0604020202020204" pitchFamily="34" charset="0"/>
              <a:buChar char="•"/>
            </a:pPr>
            <a:r>
              <a:rPr lang="en-US" sz="2400">
                <a:latin typeface="Arial" panose="020B0604020202020204" pitchFamily="34" charset="0"/>
                <a:cs typeface="Arial" panose="020B0604020202020204" pitchFamily="34" charset="0"/>
              </a:rPr>
              <a:t>A/B Testing</a:t>
            </a:r>
          </a:p>
        </p:txBody>
      </p:sp>
      <p:sp>
        <p:nvSpPr>
          <p:cNvPr id="3" name="Title 1"/>
          <p:cNvSpPr txBox="1">
            <a:spLocks/>
          </p:cNvSpPr>
          <p:nvPr/>
        </p:nvSpPr>
        <p:spPr>
          <a:xfrm>
            <a:off x="2134102" y="558800"/>
            <a:ext cx="7850323" cy="546101"/>
          </a:xfrm>
          <a:prstGeom prst="rect">
            <a:avLst/>
          </a:prstGeom>
        </p:spPr>
        <p:txBody>
          <a:bodyPr>
            <a:noAutofit/>
          </a:bodyPr>
          <a:lst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a:lnSpc>
                <a:spcPct val="100000"/>
              </a:lnSpc>
            </a:pPr>
            <a:endParaRPr lang="en-US" sz="3200">
              <a:latin typeface="Gotham-Bold"/>
            </a:endParaRPr>
          </a:p>
        </p:txBody>
      </p:sp>
      <p:sp>
        <p:nvSpPr>
          <p:cNvPr id="4" name="Title 3">
            <a:extLst>
              <a:ext uri="{FF2B5EF4-FFF2-40B4-BE49-F238E27FC236}">
                <a16:creationId xmlns:a16="http://schemas.microsoft.com/office/drawing/2014/main" id="{ED739A0C-719D-4DA4-95B6-0A88B3D2A99D}"/>
              </a:ext>
            </a:extLst>
          </p:cNvPr>
          <p:cNvSpPr>
            <a:spLocks noGrp="1"/>
          </p:cNvSpPr>
          <p:nvPr>
            <p:ph type="title"/>
          </p:nvPr>
        </p:nvSpPr>
        <p:spPr>
          <a:xfrm>
            <a:off x="838200" y="390206"/>
            <a:ext cx="10515600" cy="1325563"/>
          </a:xfrm>
        </p:spPr>
        <p:txBody>
          <a:bodyPr/>
          <a:lstStyle/>
          <a:p>
            <a:r>
              <a:rPr lang="en-US" sz="3200">
                <a:latin typeface="Arial" panose="020B0604020202020204" pitchFamily="34" charset="0"/>
                <a:cs typeface="Arial" panose="020B0604020202020204" pitchFamily="34" charset="0"/>
              </a:rPr>
              <a:t>HOW COULD YOUR DMS HELP YOU REACH THAT GOAL?</a:t>
            </a:r>
            <a:br>
              <a:rPr lang="en-US" sz="2800">
                <a:latin typeface="Gotham-Bold"/>
              </a:rPr>
            </a:br>
            <a:endParaRPr lang="en-US"/>
          </a:p>
        </p:txBody>
      </p:sp>
    </p:spTree>
    <p:extLst>
      <p:ext uri="{BB962C8B-B14F-4D97-AF65-F5344CB8AC3E}">
        <p14:creationId xmlns:p14="http://schemas.microsoft.com/office/powerpoint/2010/main" val="1825497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l="18017" r="18017"/>
          <a:stretch/>
        </p:blipFill>
        <p:spPr>
          <a:xfrm>
            <a:off x="20" y="10"/>
            <a:ext cx="5976918" cy="6229340"/>
          </a:xfrm>
          <a:prstGeom prst="rect">
            <a:avLst/>
          </a:prstGeom>
          <a:noFill/>
        </p:spPr>
      </p:pic>
      <p:sp>
        <p:nvSpPr>
          <p:cNvPr id="4" name="Title 3">
            <a:extLst>
              <a:ext uri="{FF2B5EF4-FFF2-40B4-BE49-F238E27FC236}">
                <a16:creationId xmlns:a16="http://schemas.microsoft.com/office/drawing/2014/main" id="{31B77D2B-77B5-49EB-AE5B-F9978A3984AF}"/>
              </a:ext>
            </a:extLst>
          </p:cNvPr>
          <p:cNvSpPr>
            <a:spLocks noGrp="1"/>
          </p:cNvSpPr>
          <p:nvPr>
            <p:ph type="title"/>
          </p:nvPr>
        </p:nvSpPr>
        <p:spPr>
          <a:xfrm>
            <a:off x="6215063" y="365125"/>
            <a:ext cx="5706057" cy="1325563"/>
          </a:xfrm>
        </p:spPr>
        <p:txBody>
          <a:bodyPr>
            <a:normAutofit/>
          </a:bodyPr>
          <a:lstStyle/>
          <a:p>
            <a:r>
              <a:rPr lang="en-US" sz="3200" b="1" i="0" kern="1200">
                <a:latin typeface="Arial" panose="020B0604020202020204" pitchFamily="34" charset="0"/>
                <a:cs typeface="Arial" panose="020B0604020202020204" pitchFamily="34" charset="0"/>
              </a:rPr>
              <a:t>START WITH SMALL STEPS</a:t>
            </a:r>
          </a:p>
        </p:txBody>
      </p:sp>
      <p:sp>
        <p:nvSpPr>
          <p:cNvPr id="3" name="Content Placeholder 4"/>
          <p:cNvSpPr txBox="1">
            <a:spLocks/>
          </p:cNvSpPr>
          <p:nvPr/>
        </p:nvSpPr>
        <p:spPr>
          <a:xfrm>
            <a:off x="6215063" y="1878013"/>
            <a:ext cx="5705475" cy="421481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r>
              <a:rPr lang="en-US" kern="1200">
                <a:latin typeface="Arial" panose="020B0604020202020204" pitchFamily="34" charset="0"/>
                <a:cs typeface="Arial" panose="020B0604020202020204" pitchFamily="34" charset="0"/>
              </a:rPr>
              <a:t>What can you do this week?</a:t>
            </a:r>
          </a:p>
        </p:txBody>
      </p:sp>
    </p:spTree>
    <p:extLst>
      <p:ext uri="{BB962C8B-B14F-4D97-AF65-F5344CB8AC3E}">
        <p14:creationId xmlns:p14="http://schemas.microsoft.com/office/powerpoint/2010/main" val="340100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420" y="456565"/>
            <a:ext cx="5706057" cy="1325563"/>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defTabSz="914363">
              <a:spcAft>
                <a:spcPts val="600"/>
              </a:spcAft>
            </a:pPr>
            <a:endParaRPr lang="en-US" b="1" i="0" kern="1200">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838200" y="1321594"/>
            <a:ext cx="10639564" cy="4214812"/>
          </a:xfrm>
          <a:prstGeom prst="rect">
            <a:avLst/>
          </a:prstGeom>
        </p:spPr>
        <p:txBody>
          <a:bodyPr lIns="91440" tIns="45720" rIns="91440" bIns="45720" anchor="t">
            <a:normAutofit fontScale="55000" lnSpcReduction="20000"/>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lnSpc>
                <a:spcPct val="150000"/>
              </a:lnSpc>
            </a:pPr>
            <a:r>
              <a:rPr lang="en-US" sz="2900" kern="1200" dirty="0">
                <a:latin typeface="Arial"/>
                <a:cs typeface="Arial"/>
                <a:hlinkClick r:id="rId3"/>
              </a:rPr>
              <a:t>A Consumers Guide to Low-Cost Donor Management Systems</a:t>
            </a:r>
            <a:endParaRPr lang="en-US" sz="2900" kern="1200" dirty="0">
              <a:latin typeface="Arial"/>
              <a:cs typeface="Arial"/>
              <a:hlinkClick r:id="rId4"/>
            </a:endParaRPr>
          </a:p>
          <a:p>
            <a:pPr defTabSz="914363">
              <a:lnSpc>
                <a:spcPct val="150000"/>
              </a:lnSpc>
            </a:pPr>
            <a:r>
              <a:rPr lang="en-US" sz="2900" kern="1200" dirty="0">
                <a:latin typeface="Arial"/>
                <a:cs typeface="Arial"/>
                <a:hlinkClick r:id="rId4"/>
              </a:rPr>
              <a:t>Peer-to-Peer Fundraising Made Easy: A Step-by-Step Workbook</a:t>
            </a:r>
            <a:endParaRPr lang="en-US" sz="2900" kern="1200" dirty="0">
              <a:latin typeface="Arial"/>
              <a:cs typeface="Arial"/>
            </a:endParaRPr>
          </a:p>
          <a:p>
            <a:pPr defTabSz="914363">
              <a:lnSpc>
                <a:spcPct val="150000"/>
              </a:lnSpc>
            </a:pPr>
            <a:r>
              <a:rPr lang="en-US" sz="2900" kern="1200" dirty="0">
                <a:latin typeface="Arial"/>
                <a:cs typeface="Arial"/>
                <a:hlinkClick r:id="rId5"/>
              </a:rPr>
              <a:t>Nonprofit Best Practices: Online Donation Appeals</a:t>
            </a:r>
            <a:endParaRPr lang="en-US" sz="2900" kern="1200" dirty="0">
              <a:latin typeface="Arial"/>
              <a:cs typeface="Arial"/>
            </a:endParaRPr>
          </a:p>
          <a:p>
            <a:pPr defTabSz="914363">
              <a:lnSpc>
                <a:spcPct val="150000"/>
              </a:lnSpc>
            </a:pPr>
            <a:r>
              <a:rPr lang="en-US" sz="2900" kern="1200" dirty="0">
                <a:latin typeface="Arial"/>
                <a:cs typeface="Arial"/>
                <a:hlinkClick r:id="rId6"/>
              </a:rPr>
              <a:t>Becoming a Data-Informed Organization: How to Assess Your Nonprofit’s Data Maturity and Create a Culture of Continuous Improvement</a:t>
            </a:r>
            <a:endParaRPr lang="en-US" sz="2900" kern="1200" dirty="0">
              <a:latin typeface="Arial" panose="020B0604020202020204" pitchFamily="34" charset="0"/>
              <a:cs typeface="Arial" panose="020B0604020202020204" pitchFamily="34" charset="0"/>
            </a:endParaRPr>
          </a:p>
          <a:p>
            <a:pPr defTabSz="914363">
              <a:lnSpc>
                <a:spcPct val="150000"/>
              </a:lnSpc>
            </a:pPr>
            <a:endParaRPr lang="en-US" dirty="0">
              <a:latin typeface="Arial" panose="020B0604020202020204" pitchFamily="34" charset="0"/>
              <a:cs typeface="Arial" panose="020B0604020202020204" pitchFamily="34" charset="0"/>
            </a:endParaRPr>
          </a:p>
          <a:p>
            <a:pPr defTabSz="914363">
              <a:lnSpc>
                <a:spcPct val="150000"/>
              </a:lnSpc>
            </a:pPr>
            <a:endParaRPr lang="en-US" sz="2900" dirty="0">
              <a:latin typeface="Arial" panose="020B0604020202020204" pitchFamily="34" charset="0"/>
              <a:cs typeface="Arial" panose="020B0604020202020204" pitchFamily="34" charset="0"/>
            </a:endParaRPr>
          </a:p>
          <a:p>
            <a:pPr defTabSz="914363">
              <a:lnSpc>
                <a:spcPct val="150000"/>
              </a:lnSpc>
            </a:pPr>
            <a:r>
              <a:rPr lang="en-US" sz="3200" dirty="0">
                <a:latin typeface="Arial"/>
                <a:cs typeface="Arial"/>
              </a:rPr>
              <a:t>You can find these resources, the webinar recording, and slide deck for this and past webinars at:</a:t>
            </a:r>
            <a:endParaRPr lang="en-US" sz="3200" dirty="0">
              <a:latin typeface="Arial" panose="020B0604020202020204" pitchFamily="34" charset="0"/>
              <a:cs typeface="Arial" panose="020B0604020202020204" pitchFamily="34" charset="0"/>
            </a:endParaRPr>
          </a:p>
          <a:p>
            <a:pPr defTabSz="914363">
              <a:lnSpc>
                <a:spcPct val="150000"/>
              </a:lnSpc>
            </a:pPr>
            <a:r>
              <a:rPr lang="en-US" sz="3200" dirty="0">
                <a:latin typeface="Arial"/>
                <a:cs typeface="Arial"/>
              </a:rPr>
              <a:t>https://offers.techimpact.org/course-page-nycon</a:t>
            </a:r>
            <a:endParaRPr lang="en-US" sz="3200" dirty="0">
              <a:latin typeface="Arial"/>
            </a:endParaRPr>
          </a:p>
        </p:txBody>
      </p:sp>
      <p:sp>
        <p:nvSpPr>
          <p:cNvPr id="5" name="Rectangle 4"/>
          <p:cNvSpPr/>
          <p:nvPr/>
        </p:nvSpPr>
        <p:spPr>
          <a:xfrm>
            <a:off x="5974813" y="3244334"/>
            <a:ext cx="242374" cy="369332"/>
          </a:xfrm>
          <a:prstGeom prst="rect">
            <a:avLst/>
          </a:prstGeom>
        </p:spPr>
        <p:txBody>
          <a:bodyPr wrap="none">
            <a:spAutoFit/>
          </a:bodyPr>
          <a:lstStyle/>
          <a:p>
            <a:pPr>
              <a:spcAft>
                <a:spcPts val="600"/>
              </a:spcAft>
            </a:pPr>
            <a:r>
              <a:rPr lang="en-US">
                <a:solidFill>
                  <a:srgbClr val="000000"/>
                </a:solidFill>
                <a:latin typeface="Times New Roman" panose="02020603050405020304" pitchFamily="18" charset="0"/>
              </a:rPr>
              <a:t> </a:t>
            </a:r>
            <a:endParaRPr lang="en-US"/>
          </a:p>
        </p:txBody>
      </p:sp>
      <p:sp>
        <p:nvSpPr>
          <p:cNvPr id="6" name="Title 5">
            <a:extLst>
              <a:ext uri="{FF2B5EF4-FFF2-40B4-BE49-F238E27FC236}">
                <a16:creationId xmlns:a16="http://schemas.microsoft.com/office/drawing/2014/main" id="{9C3A04CF-9988-4039-9BAB-1C5D8AAB5D8B}"/>
              </a:ext>
            </a:extLst>
          </p:cNvPr>
          <p:cNvSpPr>
            <a:spLocks noGrp="1"/>
          </p:cNvSpPr>
          <p:nvPr>
            <p:ph type="title"/>
          </p:nvPr>
        </p:nvSpPr>
        <p:spPr/>
        <p:txBody>
          <a:bodyPr lIns="91440" tIns="45720" rIns="91440" bIns="45720" anchor="t"/>
          <a:lstStyle/>
          <a:p>
            <a:r>
              <a:rPr lang="en-US" sz="3200">
                <a:latin typeface="Arial"/>
                <a:cs typeface="Arial"/>
              </a:rPr>
              <a:t>ADDITIONAL RESOURCES</a:t>
            </a:r>
            <a:r>
              <a:rPr lang="en-US" sz="3200" b="1" i="0" kern="1200">
                <a:latin typeface="Arial"/>
                <a:cs typeface="Arial"/>
              </a:rPr>
              <a:t> </a:t>
            </a:r>
            <a:br>
              <a:rPr lang="en-US" b="1" i="0" kern="1200">
                <a:latin typeface="Arial" panose="020B0604020202020204" pitchFamily="34" charset="0"/>
                <a:cs typeface="Arial" panose="020B0604020202020204" pitchFamily="34" charset="0"/>
              </a:rPr>
            </a:br>
            <a:endParaRPr lang="en-US"/>
          </a:p>
        </p:txBody>
      </p:sp>
    </p:spTree>
    <p:extLst>
      <p:ext uri="{BB962C8B-B14F-4D97-AF65-F5344CB8AC3E}">
        <p14:creationId xmlns:p14="http://schemas.microsoft.com/office/powerpoint/2010/main" val="394004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08CB61-36DF-4B44-9254-2F953B52ED28}"/>
              </a:ext>
            </a:extLst>
          </p:cNvPr>
          <p:cNvSpPr/>
          <p:nvPr/>
        </p:nvSpPr>
        <p:spPr>
          <a:xfrm>
            <a:off x="2014101" y="4510997"/>
            <a:ext cx="6247033" cy="677493"/>
          </a:xfrm>
          <a:prstGeom prst="rect">
            <a:avLst/>
          </a:prstGeom>
        </p:spPr>
        <p:txBody>
          <a:bodyPr wrap="square" lIns="91440" tIns="45720" rIns="91440" bIns="45720" anchor="ctr">
            <a:spAutoFit/>
          </a:bodyPr>
          <a:lstStyle/>
          <a:p>
            <a:pPr>
              <a:lnSpc>
                <a:spcPts val="4500"/>
              </a:lnSpc>
              <a:spcAft>
                <a:spcPts val="1200"/>
              </a:spcAft>
            </a:pPr>
            <a:r>
              <a:rPr lang="en-US" sz="4500" spc="200">
                <a:solidFill>
                  <a:schemeClr val="bg1"/>
                </a:solidFill>
                <a:latin typeface="Arial"/>
                <a:cs typeface="Arial"/>
              </a:rPr>
              <a:t>THANK YOU!</a:t>
            </a:r>
            <a:endParaRPr lang="en-US" sz="4500" spc="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984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FAE98A-14D8-4F5E-B12A-D40184DA727F}"/>
              </a:ext>
            </a:extLst>
          </p:cNvPr>
          <p:cNvSpPr/>
          <p:nvPr/>
        </p:nvSpPr>
        <p:spPr>
          <a:xfrm>
            <a:off x="82470" y="357876"/>
            <a:ext cx="5781736" cy="5527211"/>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Calibri" panose="020F0502020204030204"/>
            </a:endParaRPr>
          </a:p>
        </p:txBody>
      </p:sp>
      <p:sp>
        <p:nvSpPr>
          <p:cNvPr id="3" name="Rectangle 2">
            <a:extLst>
              <a:ext uri="{FF2B5EF4-FFF2-40B4-BE49-F238E27FC236}">
                <a16:creationId xmlns:a16="http://schemas.microsoft.com/office/drawing/2014/main" id="{64991D64-B9FE-4F93-AC21-03DF594DEF1F}"/>
              </a:ext>
            </a:extLst>
          </p:cNvPr>
          <p:cNvSpPr/>
          <p:nvPr/>
        </p:nvSpPr>
        <p:spPr>
          <a:xfrm>
            <a:off x="3835016" y="767600"/>
            <a:ext cx="8356984" cy="4707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Calibri" panose="020F0502020204030204"/>
            </a:endParaRPr>
          </a:p>
        </p:txBody>
      </p:sp>
      <p:sp>
        <p:nvSpPr>
          <p:cNvPr id="4" name="Rectangle 3">
            <a:extLst>
              <a:ext uri="{FF2B5EF4-FFF2-40B4-BE49-F238E27FC236}">
                <a16:creationId xmlns:a16="http://schemas.microsoft.com/office/drawing/2014/main" id="{BBE63659-9D4C-47E6-86D3-0A2D22E89FE3}"/>
              </a:ext>
            </a:extLst>
          </p:cNvPr>
          <p:cNvSpPr/>
          <p:nvPr/>
        </p:nvSpPr>
        <p:spPr>
          <a:xfrm>
            <a:off x="5864206" y="1382641"/>
            <a:ext cx="4874868" cy="4382738"/>
          </a:xfrm>
          <a:prstGeom prst="rect">
            <a:avLst/>
          </a:prstGeom>
        </p:spPr>
        <p:txBody>
          <a:bodyPr wrap="square" anchor="ctr">
            <a:spAutoFit/>
          </a:bodyPr>
          <a:lstStyle/>
          <a:p>
            <a:pPr defTabSz="914400">
              <a:lnSpc>
                <a:spcPts val="2700"/>
              </a:lnSpc>
              <a:spcAft>
                <a:spcPts val="1200"/>
              </a:spcAft>
              <a:defRPr/>
            </a:pPr>
            <a:r>
              <a:rPr lang="en-US" sz="3200" b="1" spc="100" dirty="0">
                <a:solidFill>
                  <a:srgbClr val="0055B8"/>
                </a:solidFill>
                <a:latin typeface="Arial" panose="020B0604020202020204" pitchFamily="34" charset="0"/>
                <a:cs typeface="Arial" panose="020B0604020202020204" pitchFamily="34" charset="0"/>
              </a:rPr>
              <a:t>KIMBERLY SANBERG</a:t>
            </a:r>
          </a:p>
          <a:p>
            <a:pPr>
              <a:lnSpc>
                <a:spcPts val="2400"/>
              </a:lnSpc>
              <a:spcAft>
                <a:spcPts val="1200"/>
              </a:spcAft>
              <a:defRPr/>
            </a:pPr>
            <a:r>
              <a:rPr lang="en-US" sz="2000" dirty="0">
                <a:latin typeface="Arial" panose="020B0604020202020204" pitchFamily="34" charset="0"/>
                <a:cs typeface="Arial" panose="020B0604020202020204" pitchFamily="34" charset="0"/>
              </a:rPr>
              <a:t>Owner, Cairn Strategies</a:t>
            </a:r>
          </a:p>
          <a:p>
            <a:pPr>
              <a:lnSpc>
                <a:spcPts val="2400"/>
              </a:lnSpc>
              <a:spcAft>
                <a:spcPts val="1200"/>
              </a:spcAft>
              <a:defRPr/>
            </a:pPr>
            <a:r>
              <a:rPr lang="en-US" sz="2000" dirty="0">
                <a:solidFill>
                  <a:prstClr val="black"/>
                </a:solidFill>
                <a:latin typeface="Arial" panose="020B0604020202020204" pitchFamily="34" charset="0"/>
                <a:cs typeface="Arial" panose="020B0604020202020204" pitchFamily="34" charset="0"/>
              </a:rPr>
              <a:t>Pronouns: She/Her</a:t>
            </a:r>
          </a:p>
          <a:p>
            <a:r>
              <a:rPr lang="en-US" sz="2000" dirty="0">
                <a:latin typeface="Arial" panose="020B0604020202020204" pitchFamily="34" charset="0"/>
                <a:cs typeface="Arial" panose="020B0604020202020204" pitchFamily="34" charset="0"/>
              </a:rPr>
              <a:t>I help nonprofits fundraise, engage supporters, build awareness, and achieve their goals with strategic digital marketing and communications, including social media, website strategy, advertising, and email. </a:t>
            </a:r>
          </a:p>
          <a:p>
            <a:r>
              <a:rPr lang="en-US" dirty="0">
                <a:latin typeface="Arial" panose="020B0604020202020204" pitchFamily="34" charset="0"/>
                <a:cs typeface="Arial" panose="020B0604020202020204" pitchFamily="34" charset="0"/>
              </a:rPr>
              <a:t> </a:t>
            </a:r>
          </a:p>
          <a:p>
            <a:pPr defTabSz="914400">
              <a:lnSpc>
                <a:spcPts val="2000"/>
              </a:lnSpc>
              <a:spcAft>
                <a:spcPts val="1200"/>
              </a:spcAft>
              <a:defRPr/>
            </a:pPr>
            <a:br>
              <a:rPr lang="en-US" sz="1300" dirty="0">
                <a:solidFill>
                  <a:srgbClr val="000000"/>
                </a:solidFill>
                <a:latin typeface="Arial" panose="020B0604020202020204" pitchFamily="34" charset="0"/>
                <a:cs typeface="Arial" panose="020B0604020202020204" pitchFamily="34" charset="0"/>
              </a:rPr>
            </a:br>
            <a:br>
              <a:rPr lang="en-US" sz="1300" dirty="0">
                <a:solidFill>
                  <a:srgbClr val="000000"/>
                </a:solidFill>
                <a:latin typeface="Arial" panose="020B0604020202020204" pitchFamily="34" charset="0"/>
                <a:cs typeface="Arial" panose="020B0604020202020204" pitchFamily="34" charset="0"/>
              </a:rPr>
            </a:br>
            <a:endParaRPr lang="en-US" sz="1300" dirty="0">
              <a:solidFill>
                <a:srgbClr val="00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00A06BD-8308-4646-8947-B4FFB449F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012" y="1074005"/>
            <a:ext cx="2976423" cy="409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670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511A7D-5979-8E41-AF99-A2D0A3236E23}"/>
              </a:ext>
            </a:extLst>
          </p:cNvPr>
          <p:cNvSpPr/>
          <p:nvPr/>
        </p:nvSpPr>
        <p:spPr>
          <a:xfrm>
            <a:off x="3252755" y="303121"/>
            <a:ext cx="8572886" cy="5527211"/>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Calibri" panose="020F0502020204030204"/>
            </a:endParaRPr>
          </a:p>
        </p:txBody>
      </p:sp>
      <p:sp>
        <p:nvSpPr>
          <p:cNvPr id="7" name="Rectangle 6">
            <a:extLst>
              <a:ext uri="{FF2B5EF4-FFF2-40B4-BE49-F238E27FC236}">
                <a16:creationId xmlns:a16="http://schemas.microsoft.com/office/drawing/2014/main" id="{CE614EBB-90FA-3C45-A4A9-91363EA4865B}"/>
              </a:ext>
            </a:extLst>
          </p:cNvPr>
          <p:cNvSpPr/>
          <p:nvPr/>
        </p:nvSpPr>
        <p:spPr>
          <a:xfrm>
            <a:off x="4056995" y="3719423"/>
            <a:ext cx="5738647" cy="2004780"/>
          </a:xfrm>
          <a:prstGeom prst="rect">
            <a:avLst/>
          </a:prstGeom>
        </p:spPr>
        <p:txBody>
          <a:bodyPr wrap="square">
            <a:noAutofit/>
          </a:bodyPr>
          <a:lstStyle/>
          <a:p>
            <a:pPr algn="just" defTabSz="914400">
              <a:lnSpc>
                <a:spcPts val="1500"/>
              </a:lnSpc>
              <a:spcAft>
                <a:spcPts val="200"/>
              </a:spcAft>
              <a:defRPr/>
            </a:pPr>
            <a:endParaRPr lang="en-US" sz="1200">
              <a:solidFill>
                <a:srgbClr val="FFFFFF"/>
              </a:solidFill>
              <a:latin typeface="Gotham-Light" pitchFamily="2" charset="0"/>
            </a:endParaRPr>
          </a:p>
        </p:txBody>
      </p:sp>
      <p:sp>
        <p:nvSpPr>
          <p:cNvPr id="8" name="Rectangle 7">
            <a:extLst>
              <a:ext uri="{FF2B5EF4-FFF2-40B4-BE49-F238E27FC236}">
                <a16:creationId xmlns:a16="http://schemas.microsoft.com/office/drawing/2014/main" id="{28B26B5C-F9A9-A049-889F-D96142159A93}"/>
              </a:ext>
            </a:extLst>
          </p:cNvPr>
          <p:cNvSpPr/>
          <p:nvPr/>
        </p:nvSpPr>
        <p:spPr>
          <a:xfrm flipH="1">
            <a:off x="3374403" y="596662"/>
            <a:ext cx="8331960" cy="3488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Calibri" panose="020F0502020204030204"/>
            </a:endParaRPr>
          </a:p>
        </p:txBody>
      </p:sp>
      <p:sp>
        <p:nvSpPr>
          <p:cNvPr id="9" name="Content Placeholder 3">
            <a:extLst>
              <a:ext uri="{FF2B5EF4-FFF2-40B4-BE49-F238E27FC236}">
                <a16:creationId xmlns:a16="http://schemas.microsoft.com/office/drawing/2014/main" id="{2D85E7CD-8A0C-B64B-826B-C2FD40C91641}"/>
              </a:ext>
            </a:extLst>
          </p:cNvPr>
          <p:cNvSpPr txBox="1">
            <a:spLocks/>
          </p:cNvSpPr>
          <p:nvPr/>
        </p:nvSpPr>
        <p:spPr>
          <a:xfrm>
            <a:off x="4056994" y="1147057"/>
            <a:ext cx="7220759" cy="2516018"/>
          </a:xfrm>
          <a:prstGeom prst="rect">
            <a:avLst/>
          </a:prstGeom>
        </p:spPr>
        <p:txBody>
          <a:bodyPr lIns="91440" tIns="45720" rIns="91440" bIns="45720" anchor="ct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0"/>
              </a:spcBef>
              <a:spcAft>
                <a:spcPts val="1100"/>
              </a:spcAft>
              <a:defRPr/>
            </a:pPr>
            <a:r>
              <a:rPr lang="en-US" sz="3200" b="1" spc="50">
                <a:solidFill>
                  <a:srgbClr val="0055B8"/>
                </a:solidFill>
                <a:latin typeface="Arial"/>
                <a:ea typeface="+mn-ea"/>
                <a:cs typeface="Arial"/>
              </a:rPr>
              <a:t>AGENDA </a:t>
            </a:r>
            <a:endParaRPr lang="en-US" sz="3200" b="1" spc="50">
              <a:solidFill>
                <a:srgbClr val="0055B8"/>
              </a:solidFill>
              <a:latin typeface="Arial" panose="020B0604020202020204" pitchFamily="34" charset="0"/>
              <a:ea typeface="+mn-ea"/>
              <a:cs typeface="Arial" panose="020B0604020202020204" pitchFamily="34" charset="0"/>
            </a:endParaRPr>
          </a:p>
          <a:p>
            <a:pPr>
              <a:lnSpc>
                <a:spcPts val="2400"/>
              </a:lnSpc>
              <a:spcBef>
                <a:spcPts val="0"/>
              </a:spcBef>
              <a:spcAft>
                <a:spcPts val="500"/>
              </a:spcAft>
              <a:defRPr/>
            </a:pPr>
            <a:r>
              <a:rPr lang="en-US">
                <a:latin typeface="Arial"/>
                <a:cs typeface="Arial"/>
              </a:rPr>
              <a:t>1. Keep Your Data Tidy and Trustworthy</a:t>
            </a:r>
          </a:p>
          <a:p>
            <a:pPr>
              <a:lnSpc>
                <a:spcPts val="2400"/>
              </a:lnSpc>
              <a:spcBef>
                <a:spcPts val="0"/>
              </a:spcBef>
              <a:spcAft>
                <a:spcPts val="500"/>
              </a:spcAft>
              <a:defRPr/>
            </a:pPr>
            <a:r>
              <a:rPr lang="en-US">
                <a:solidFill>
                  <a:srgbClr val="000000"/>
                </a:solidFill>
                <a:latin typeface="Arial"/>
                <a:cs typeface="Arial"/>
              </a:rPr>
              <a:t>2. Enrich Your Understanding of Your Supporters &amp; Prospects</a:t>
            </a:r>
          </a:p>
          <a:p>
            <a:pPr>
              <a:lnSpc>
                <a:spcPts val="2400"/>
              </a:lnSpc>
              <a:spcBef>
                <a:spcPts val="0"/>
              </a:spcBef>
              <a:spcAft>
                <a:spcPts val="500"/>
              </a:spcAft>
              <a:defRPr/>
            </a:pPr>
            <a:r>
              <a:rPr lang="en-US" sz="2000">
                <a:solidFill>
                  <a:srgbClr val="000000"/>
                </a:solidFill>
                <a:latin typeface="Arial"/>
                <a:cs typeface="Arial"/>
              </a:rPr>
              <a:t>3. Customize</a:t>
            </a:r>
            <a:r>
              <a:rPr lang="en-US">
                <a:solidFill>
                  <a:srgbClr val="000000"/>
                </a:solidFill>
                <a:latin typeface="Arial"/>
                <a:cs typeface="Arial"/>
              </a:rPr>
              <a:t> Your Donor Management System</a:t>
            </a:r>
          </a:p>
          <a:p>
            <a:pPr>
              <a:lnSpc>
                <a:spcPts val="2400"/>
              </a:lnSpc>
              <a:spcBef>
                <a:spcPts val="0"/>
              </a:spcBef>
              <a:spcAft>
                <a:spcPts val="500"/>
              </a:spcAft>
              <a:defRPr/>
            </a:pPr>
            <a:r>
              <a:rPr lang="en-US" sz="2000">
                <a:solidFill>
                  <a:srgbClr val="000000"/>
                </a:solidFill>
                <a:latin typeface="Arial"/>
                <a:cs typeface="Arial"/>
              </a:rPr>
              <a:t>4. Dig In</a:t>
            </a:r>
            <a:r>
              <a:rPr lang="en-US">
                <a:solidFill>
                  <a:srgbClr val="000000"/>
                </a:solidFill>
                <a:latin typeface="Arial"/>
                <a:cs typeface="Arial"/>
              </a:rPr>
              <a:t>to Your Data</a:t>
            </a:r>
          </a:p>
          <a:p>
            <a:pPr>
              <a:lnSpc>
                <a:spcPts val="2400"/>
              </a:lnSpc>
              <a:spcBef>
                <a:spcPts val="0"/>
              </a:spcBef>
              <a:spcAft>
                <a:spcPts val="500"/>
              </a:spcAft>
              <a:defRPr/>
            </a:pPr>
            <a:r>
              <a:rPr lang="en-US" sz="2000">
                <a:solidFill>
                  <a:srgbClr val="000000"/>
                </a:solidFill>
                <a:latin typeface="Arial"/>
                <a:cs typeface="Arial"/>
              </a:rPr>
              <a:t>5. Considering a New DMS?</a:t>
            </a:r>
          </a:p>
          <a:p>
            <a:pPr>
              <a:lnSpc>
                <a:spcPts val="2400"/>
              </a:lnSpc>
              <a:spcBef>
                <a:spcPts val="0"/>
              </a:spcBef>
              <a:spcAft>
                <a:spcPts val="500"/>
              </a:spcAft>
              <a:defRPr/>
            </a:pPr>
            <a:r>
              <a:rPr lang="en-US">
                <a:solidFill>
                  <a:srgbClr val="000000"/>
                </a:solidFill>
                <a:latin typeface="Arial"/>
                <a:cs typeface="Arial"/>
              </a:rPr>
              <a:t>6. Wrapping Up</a:t>
            </a:r>
            <a:endParaRPr lang="en-US" sz="1800">
              <a:solidFill>
                <a:srgbClr val="000000"/>
              </a:solidFill>
              <a:latin typeface="Arial"/>
              <a:cs typeface="Arial"/>
            </a:endParaRPr>
          </a:p>
        </p:txBody>
      </p:sp>
    </p:spTree>
    <p:extLst>
      <p:ext uri="{BB962C8B-B14F-4D97-AF65-F5344CB8AC3E}">
        <p14:creationId xmlns:p14="http://schemas.microsoft.com/office/powerpoint/2010/main" val="53765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45720" rIns="91440" bIns="45720" anchor="t">
            <a:normAutofit/>
          </a:bodyPr>
          <a:lstStyle/>
          <a:p>
            <a:pPr>
              <a:lnSpc>
                <a:spcPct val="100000"/>
              </a:lnSpc>
            </a:pPr>
            <a:r>
              <a:rPr lang="en-US" sz="3600">
                <a:latin typeface="Arial"/>
                <a:cs typeface="Arial"/>
              </a:rPr>
              <a:t>CHALLENGES WITH DONOR DATA</a:t>
            </a:r>
            <a:endParaRPr lang="en-US">
              <a:latin typeface="Arial"/>
              <a:cs typeface="Arial"/>
            </a:endParaRPr>
          </a:p>
        </p:txBody>
      </p:sp>
      <p:sp>
        <p:nvSpPr>
          <p:cNvPr id="2" name="Content Placeholder 1"/>
          <p:cNvSpPr>
            <a:spLocks noGrp="1"/>
          </p:cNvSpPr>
          <p:nvPr>
            <p:ph type="body" sz="quarter" idx="11"/>
          </p:nvPr>
        </p:nvSpPr>
        <p:spPr>
          <a:xfrm>
            <a:off x="6275023" y="1506742"/>
            <a:ext cx="6091862" cy="4038941"/>
          </a:xfrm>
          <a:prstGeom prst="rect">
            <a:avLst/>
          </a:prstGeom>
        </p:spPr>
        <p:txBody>
          <a:bodyPr/>
          <a:lstStyle/>
          <a:p>
            <a:pPr marL="457200" indent="-4572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Incomplete/Inaccurate data entry </a:t>
            </a:r>
          </a:p>
          <a:p>
            <a:pPr marL="457200" indent="-4572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Lack of master plan or documentation for the database</a:t>
            </a:r>
          </a:p>
          <a:p>
            <a:pPr marL="457200" indent="-4572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Data silos, data in multiple systems</a:t>
            </a:r>
          </a:p>
          <a:p>
            <a:pPr marL="457200" indent="-4572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Relationships e.g. households, soft credits</a:t>
            </a:r>
          </a:p>
          <a:p>
            <a:pPr marL="457200" indent="-4572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Reporting limitations </a:t>
            </a:r>
          </a:p>
          <a:p>
            <a:pPr marL="342900" indent="-342900">
              <a:buFont typeface="Wingdings" panose="05000000000000000000" pitchFamily="2" charset="2"/>
              <a:buChar char="q"/>
            </a:pPr>
            <a:endParaRPr lang="en-US" sz="240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sz="2400">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pic>
        <p:nvPicPr>
          <p:cNvPr id="11" name="Picture Placeholder 10" descr="A picture containing person, person, standing, posing&#10;&#10;Description automatically generated">
            <a:extLst>
              <a:ext uri="{FF2B5EF4-FFF2-40B4-BE49-F238E27FC236}">
                <a16:creationId xmlns:a16="http://schemas.microsoft.com/office/drawing/2014/main" id="{1C280883-2205-4455-B25D-D65A005A9C4E}"/>
              </a:ext>
            </a:extLst>
          </p:cNvPr>
          <p:cNvPicPr>
            <a:picLocks noGrp="1" noChangeAspect="1"/>
          </p:cNvPicPr>
          <p:nvPr>
            <p:ph type="pic" sz="quarter" idx="10"/>
          </p:nvPr>
        </p:nvPicPr>
        <p:blipFill>
          <a:blip r:embed="rId3"/>
          <a:srcRect l="17975" r="17975"/>
          <a:stretch>
            <a:fillRect/>
          </a:stretch>
        </p:blipFill>
        <p:spPr/>
      </p:pic>
    </p:spTree>
    <p:extLst>
      <p:ext uri="{BB962C8B-B14F-4D97-AF65-F5344CB8AC3E}">
        <p14:creationId xmlns:p14="http://schemas.microsoft.com/office/powerpoint/2010/main" val="58750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99D4A-9CD9-4124-B6E8-D570DA4ED874}"/>
              </a:ext>
            </a:extLst>
          </p:cNvPr>
          <p:cNvSpPr txBox="1">
            <a:spLocks/>
          </p:cNvSpPr>
          <p:nvPr/>
        </p:nvSpPr>
        <p:spPr>
          <a:xfrm>
            <a:off x="162196" y="365125"/>
            <a:ext cx="11758924" cy="1339940"/>
          </a:xfrm>
          <a:prstGeom prst="rect">
            <a:avLst/>
          </a:prstGeom>
        </p:spPr>
        <p:txBody>
          <a:bodyPr lIns="91440" tIns="45720" rIns="91440" bIns="45720" anchor="t">
            <a:normAutofit/>
          </a:bodyPr>
          <a:lstStyle>
            <a:lvl1pPr algn="l" defTabSz="914363"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a:lstStyle>
          <a:p>
            <a:pPr algn="ctr">
              <a:lnSpc>
                <a:spcPct val="100000"/>
              </a:lnSpc>
            </a:pPr>
            <a:r>
              <a:rPr lang="en-US" sz="3600">
                <a:latin typeface="Arial"/>
                <a:cs typeface="Arial"/>
              </a:rPr>
              <a:t>INTO THE CHAT</a:t>
            </a:r>
            <a:endParaRPr lang="en-US"/>
          </a:p>
        </p:txBody>
      </p:sp>
      <p:sp>
        <p:nvSpPr>
          <p:cNvPr id="5" name="Rectangle 4">
            <a:extLst>
              <a:ext uri="{FF2B5EF4-FFF2-40B4-BE49-F238E27FC236}">
                <a16:creationId xmlns:a16="http://schemas.microsoft.com/office/drawing/2014/main" id="{08DCA403-4E0C-46F8-A252-761975F9D75B}"/>
              </a:ext>
            </a:extLst>
          </p:cNvPr>
          <p:cNvSpPr/>
          <p:nvPr/>
        </p:nvSpPr>
        <p:spPr>
          <a:xfrm>
            <a:off x="1350529" y="1762058"/>
            <a:ext cx="9489999" cy="434093"/>
          </a:xfrm>
          <a:prstGeom prst="rect">
            <a:avLst/>
          </a:prstGeom>
        </p:spPr>
        <p:txBody>
          <a:bodyPr wrap="square" lIns="91440" tIns="45720" rIns="91440" bIns="45720" anchor="ctr">
            <a:spAutoFit/>
          </a:bodyPr>
          <a:lstStyle/>
          <a:p>
            <a:pPr defTabSz="914400">
              <a:lnSpc>
                <a:spcPts val="2400"/>
              </a:lnSpc>
              <a:spcAft>
                <a:spcPts val="1200"/>
              </a:spcAft>
              <a:defRPr/>
            </a:pPr>
            <a:r>
              <a:rPr lang="en-US" sz="3800">
                <a:latin typeface="Arial"/>
                <a:cs typeface="Arial"/>
              </a:rPr>
              <a:t>What are your challenges with donor data?</a:t>
            </a:r>
          </a:p>
        </p:txBody>
      </p:sp>
    </p:spTree>
    <p:extLst>
      <p:ext uri="{BB962C8B-B14F-4D97-AF65-F5344CB8AC3E}">
        <p14:creationId xmlns:p14="http://schemas.microsoft.com/office/powerpoint/2010/main" val="291549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3396" y="4590768"/>
            <a:ext cx="7248640" cy="609998"/>
          </a:xfrm>
        </p:spPr>
        <p:txBody>
          <a:bodyPr>
            <a:noAutofit/>
          </a:bodyPr>
          <a:lstStyle/>
          <a:p>
            <a:r>
              <a:rPr lang="en-US">
                <a:latin typeface="Arial" panose="020B0604020202020204" pitchFamily="34" charset="0"/>
                <a:cs typeface="Arial" panose="020B0604020202020204" pitchFamily="34" charset="0"/>
              </a:rPr>
              <a:t>KEEP YOUR DATA TIDY AND TRUSTWORTHY</a:t>
            </a:r>
          </a:p>
        </p:txBody>
      </p:sp>
    </p:spTree>
    <p:extLst>
      <p:ext uri="{BB962C8B-B14F-4D97-AF65-F5344CB8AC3E}">
        <p14:creationId xmlns:p14="http://schemas.microsoft.com/office/powerpoint/2010/main" val="1035936952"/>
      </p:ext>
    </p:extLst>
  </p:cSld>
  <p:clrMapOvr>
    <a:masterClrMapping/>
  </p:clrMapOvr>
</p:sld>
</file>

<file path=ppt/theme/theme1.xml><?xml version="1.0" encoding="utf-8"?>
<a:theme xmlns:a="http://schemas.openxmlformats.org/drawingml/2006/main" name="Office Theme">
  <a:themeElements>
    <a:clrScheme name="Tech Impact Colors">
      <a:dk1>
        <a:srgbClr val="000000"/>
      </a:dk1>
      <a:lt1>
        <a:srgbClr val="FFFFFF"/>
      </a:lt1>
      <a:dk2>
        <a:srgbClr val="0055B8"/>
      </a:dk2>
      <a:lt2>
        <a:srgbClr val="E7E6E6"/>
      </a:lt2>
      <a:accent1>
        <a:srgbClr val="76BC20"/>
      </a:accent1>
      <a:accent2>
        <a:srgbClr val="ED7D31"/>
      </a:accent2>
      <a:accent3>
        <a:srgbClr val="C1C5C8"/>
      </a:accent3>
      <a:accent4>
        <a:srgbClr val="868687"/>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IMPACT-PPT-Template-FINAL-Widescreen" id="{D64AC9B8-305B-4DC5-8CF9-8C24724DC4C7}" vid="{5E0630D3-778C-4C56-8E9D-E7F91C59D3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F66FA22197AB40891A2820D33C9546" ma:contentTypeVersion="13" ma:contentTypeDescription="Create a new document." ma:contentTypeScope="" ma:versionID="1216a48e971479d7fd960e9eced6d3b3">
  <xsd:schema xmlns:xsd="http://www.w3.org/2001/XMLSchema" xmlns:xs="http://www.w3.org/2001/XMLSchema" xmlns:p="http://schemas.microsoft.com/office/2006/metadata/properties" xmlns:ns2="5e016e84-5cc9-4b74-a431-fc6da98358c7" xmlns:ns3="d28e7768-2c11-46f7-a6d9-f13691e6851e" targetNamespace="http://schemas.microsoft.com/office/2006/metadata/properties" ma:root="true" ma:fieldsID="dd21eb06349db4a1dac55fb0aaa01cc8" ns2:_="" ns3:_="">
    <xsd:import namespace="5e016e84-5cc9-4b74-a431-fc6da98358c7"/>
    <xsd:import namespace="d28e7768-2c11-46f7-a6d9-f13691e6851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raining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16e84-5cc9-4b74-a431-fc6da9835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ining_x0020_Type" ma:index="20" nillable="true" ma:displayName="Training Type" ma:format="Dropdown" ma:internalName="Training_x0020_Type">
      <xsd:simpleType>
        <xsd:restriction base="dms:Choice">
          <xsd:enumeration value="Course"/>
          <xsd:enumeration value="Webinar"/>
          <xsd:enumeration value="On Demand"/>
        </xsd:restriction>
      </xsd:simpleType>
    </xsd:element>
  </xsd:schema>
  <xsd:schema xmlns:xsd="http://www.w3.org/2001/XMLSchema" xmlns:xs="http://www.w3.org/2001/XMLSchema" xmlns:dms="http://schemas.microsoft.com/office/2006/documentManagement/types" xmlns:pc="http://schemas.microsoft.com/office/infopath/2007/PartnerControls" targetNamespace="d28e7768-2c11-46f7-a6d9-f13691e6851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raining_x0020_Type xmlns="5e016e84-5cc9-4b74-a431-fc6da98358c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9FAF0A-5912-477D-AECB-89856CB7E68D}">
  <ds:schemaRefs>
    <ds:schemaRef ds:uri="5e016e84-5cc9-4b74-a431-fc6da98358c7"/>
    <ds:schemaRef ds:uri="d28e7768-2c11-46f7-a6d9-f13691e685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6EEB9E-0886-4D5B-B807-37BD25DEC5E6}">
  <ds:schemaRefs>
    <ds:schemaRef ds:uri="d28e7768-2c11-46f7-a6d9-f13691e6851e"/>
    <ds:schemaRef ds:uri="http://schemas.microsoft.com/office/2006/documentManagement/types"/>
    <ds:schemaRef ds:uri="5e016e84-5cc9-4b74-a431-fc6da98358c7"/>
    <ds:schemaRef ds:uri="http://purl.org/dc/dcmitype/"/>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1820331-E39B-4C16-BD8B-43ADC04C69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4349</Words>
  <Application>Microsoft Office PowerPoint</Application>
  <PresentationFormat>Widescreen</PresentationFormat>
  <Paragraphs>385</Paragraphs>
  <Slides>48</Slides>
  <Notes>43</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CHALLENGES WITH DONOR DATA</vt:lpstr>
      <vt:lpstr>PowerPoint Presentation</vt:lpstr>
      <vt:lpstr>KEEP YOUR DATA TIDY AND TRUSTWORTHY</vt:lpstr>
      <vt:lpstr>START WITH DATA ENTRY STANDARDS</vt:lpstr>
      <vt:lpstr>WHAT TO ENTER?</vt:lpstr>
      <vt:lpstr>CODE DATA WITH THE END IN MIND </vt:lpstr>
      <vt:lpstr>ACTIVELY MAINTAIN AND FIX PROBLEMS</vt:lpstr>
      <vt:lpstr>REMEMBER: THERE ARE PEOPLE INVOLVED</vt:lpstr>
      <vt:lpstr>PowerPoint Presentation</vt:lpstr>
      <vt:lpstr>ENRICH YOUR UNDERSTANDING OF YOUR SUPPORTERS AND PROSPECTS</vt:lpstr>
      <vt:lpstr>IS WEALTH DATA PRACTICAL FOR YOU?</vt:lpstr>
      <vt:lpstr>EMAILS AND SOCIAL MEDIA ACCOUNTS</vt:lpstr>
      <vt:lpstr>DEMOGRAPHIC AND VOTER DATA</vt:lpstr>
      <vt:lpstr>PSYCHOGRAPHIC DATA</vt:lpstr>
      <vt:lpstr>PowerPoint Presentation</vt:lpstr>
      <vt:lpstr>CUSTOMIZE YOUR DONOR MANAGEMENT SYSTEM</vt:lpstr>
      <vt:lpstr>AUTOMATE TASKS USING WORKFLOW </vt:lpstr>
      <vt:lpstr>SIMPLIFY THROUGH CUSTOM PAGE VIEWS </vt:lpstr>
      <vt:lpstr>MAKE SURE YOU NEVER FORGET </vt:lpstr>
      <vt:lpstr>A DASHBOARD HELPS YOU MONITOR</vt:lpstr>
      <vt:lpstr>PowerPoint Presentation</vt:lpstr>
      <vt:lpstr>WHAT ARE SOME FUNDRAISING METRICS YOU MAY WISH TO TRACK?</vt:lpstr>
      <vt:lpstr>TO THE POLLS!</vt:lpstr>
      <vt:lpstr>DIG INTO YOUR DATA</vt:lpstr>
      <vt:lpstr>USE DATA TO FORECAST AND SET GOALS </vt:lpstr>
      <vt:lpstr>PowerPoint Presentation</vt:lpstr>
      <vt:lpstr>USE DATA TO EVALUATE RESULTS</vt:lpstr>
      <vt:lpstr>PowerPoint Presentation</vt:lpstr>
      <vt:lpstr>PowerPoint Presentation</vt:lpstr>
      <vt:lpstr>PowerPoint Presentation</vt:lpstr>
      <vt:lpstr>CONSIDERING A NEW DMS?</vt:lpstr>
      <vt:lpstr>PowerPoint Presentation</vt:lpstr>
      <vt:lpstr>PowerPoint Presentation</vt:lpstr>
      <vt:lpstr>PowerPoint Presentation</vt:lpstr>
      <vt:lpstr>PowerPoint Presentation</vt:lpstr>
      <vt:lpstr>PowerPoint Presentation</vt:lpstr>
      <vt:lpstr>WRAPPING UP</vt:lpstr>
      <vt:lpstr>PowerPoint Presentation</vt:lpstr>
      <vt:lpstr>HOW COULD YOUR DMS HELP YOU REACH THAT GOAL? </vt:lpstr>
      <vt:lpstr>START WITH SMALL STEPS</vt:lpstr>
      <vt:lpstr>ADDITIONAL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Lebowitz</dc:creator>
  <cp:lastModifiedBy>Colin Murphy</cp:lastModifiedBy>
  <cp:revision>7</cp:revision>
  <dcterms:created xsi:type="dcterms:W3CDTF">2021-01-06T19:00:45Z</dcterms:created>
  <dcterms:modified xsi:type="dcterms:W3CDTF">2021-01-14T18:12:31Z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0x01010037F66FA22197AB40891A2820D33C9546</vt:lpwstr>
  </property>
  <property fmtid="{D5CDD505-2E9C-101B-9397-08002B2CF9AE}" pid="3" name="MSIP_Label_788f95d8-c1b6-42da-a9da-4aa85fbe069c_Enabled">
    <vt:lpwstr>True</vt:lpwstr>
  </property>
  <property fmtid="{D5CDD505-2E9C-101B-9397-08002B2CF9AE}" pid="4" name="MSIP_Label_788f95d8-c1b6-42da-a9da-4aa85fbe069c_SiteId">
    <vt:lpwstr>6b6e686a-17c6-4ec7-acae-89575bb57139</vt:lpwstr>
  </property>
  <property fmtid="{D5CDD505-2E9C-101B-9397-08002B2CF9AE}" pid="5" name="MSIP_Label_788f95d8-c1b6-42da-a9da-4aa85fbe069c_Owner">
    <vt:lpwstr>Colin@techimpact.org</vt:lpwstr>
  </property>
  <property fmtid="{D5CDD505-2E9C-101B-9397-08002B2CF9AE}" pid="6" name="MSIP_Label_788f95d8-c1b6-42da-a9da-4aa85fbe069c_SetDate">
    <vt:lpwstr>2021-01-12T19:44:18.0051736Z</vt:lpwstr>
  </property>
  <property fmtid="{D5CDD505-2E9C-101B-9397-08002B2CF9AE}" pid="7" name="MSIP_Label_788f95d8-c1b6-42da-a9da-4aa85fbe069c_Name">
    <vt:lpwstr>Public</vt:lpwstr>
  </property>
  <property fmtid="{D5CDD505-2E9C-101B-9397-08002B2CF9AE}" pid="8" name="MSIP_Label_788f95d8-c1b6-42da-a9da-4aa85fbe069c_Application">
    <vt:lpwstr>Microsoft Azure Information Protection</vt:lpwstr>
  </property>
  <property fmtid="{D5CDD505-2E9C-101B-9397-08002B2CF9AE}" pid="9" name="MSIP_Label_788f95d8-c1b6-42da-a9da-4aa85fbe069c_ActionId">
    <vt:lpwstr>83060b45-f4ab-49a1-9261-47aa7f2bf026</vt:lpwstr>
  </property>
  <property fmtid="{D5CDD505-2E9C-101B-9397-08002B2CF9AE}" pid="10" name="MSIP_Label_788f95d8-c1b6-42da-a9da-4aa85fbe069c_Extended_MSFT_Method">
    <vt:lpwstr>Automatic</vt:lpwstr>
  </property>
  <property fmtid="{D5CDD505-2E9C-101B-9397-08002B2CF9AE}" pid="11" name="Sensitivity">
    <vt:lpwstr>Public</vt:lpwstr>
  </property>
</Properties>
</file>